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70" r:id="rId12"/>
    <p:sldId id="272" r:id="rId13"/>
    <p:sldId id="278" r:id="rId14"/>
    <p:sldId id="289" r:id="rId15"/>
    <p:sldId id="288" r:id="rId16"/>
    <p:sldId id="286" r:id="rId17"/>
    <p:sldId id="287" r:id="rId18"/>
    <p:sldId id="277" r:id="rId19"/>
    <p:sldId id="279" r:id="rId20"/>
    <p:sldId id="290" r:id="rId21"/>
    <p:sldId id="280" r:id="rId22"/>
    <p:sldId id="281" r:id="rId23"/>
    <p:sldId id="291" r:id="rId24"/>
    <p:sldId id="282" r:id="rId25"/>
    <p:sldId id="267" r:id="rId26"/>
    <p:sldId id="283" r:id="rId27"/>
    <p:sldId id="284" r:id="rId28"/>
    <p:sldId id="269" r:id="rId29"/>
    <p:sldId id="271" r:id="rId30"/>
    <p:sldId id="268" r:id="rId31"/>
    <p:sldId id="285" r:id="rId32"/>
    <p:sldId id="276" r:id="rId33"/>
    <p:sldId id="274" r:id="rId34"/>
    <p:sldId id="275" r:id="rId3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C04528A-E21F-43ED-976A-5F4E2C080832}">
  <a:tblStyle styleId="{EC04528A-E21F-43ED-976A-5F4E2C0808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78076"/>
  </p:normalViewPr>
  <p:slideViewPr>
    <p:cSldViewPr snapToGrid="0" snapToObjects="1">
      <p:cViewPr varScale="1">
        <p:scale>
          <a:sx n="121" d="100"/>
          <a:sy n="121" d="100"/>
        </p:scale>
        <p:origin x="342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0277511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 name="Shape 7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t>7 seconds</a:t>
            </a:r>
            <a:endParaRPr/>
          </a:p>
          <a:p>
            <a:pPr marL="0" marR="0" lvl="0" indent="0" algn="l" rtl="0">
              <a:spcBef>
                <a:spcPts val="0"/>
              </a:spcBef>
              <a:spcAft>
                <a:spcPts val="0"/>
              </a:spcAft>
              <a:buNone/>
            </a:pPr>
            <a:endParaRPr/>
          </a:p>
          <a:p>
            <a:pPr marL="0" marR="0" lvl="0" indent="0" algn="l" rtl="0">
              <a:spcBef>
                <a:spcPts val="0"/>
              </a:spcBef>
              <a:spcAft>
                <a:spcPts val="0"/>
              </a:spcAft>
              <a:buNone/>
            </a:pPr>
            <a:r>
              <a:rPr lang="en-US"/>
              <a:t>-</a:t>
            </a:r>
            <a:r>
              <a:rPr lang="en-US" sz="1200" b="0" i="0" u="none" strike="noStrike" cap="none">
                <a:solidFill>
                  <a:schemeClr val="dk1"/>
                </a:solidFill>
                <a:latin typeface="Calibri"/>
                <a:ea typeface="Calibri"/>
                <a:cs typeface="Calibri"/>
                <a:sym typeface="Calibri"/>
              </a:rPr>
              <a:t>Greet audience,</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r>
              <a:rPr lang="en-US"/>
              <a:t>-T</a:t>
            </a:r>
            <a:r>
              <a:rPr lang="en-US" sz="1200" b="0" i="0" u="none" strike="noStrike" cap="none">
                <a:solidFill>
                  <a:schemeClr val="dk1"/>
                </a:solidFill>
                <a:latin typeface="Calibri"/>
                <a:ea typeface="Calibri"/>
                <a:cs typeface="Calibri"/>
                <a:sym typeface="Calibri"/>
              </a:rPr>
              <a:t>hank them for attending your presentation</a:t>
            </a:r>
            <a:endParaRPr/>
          </a:p>
          <a:p>
            <a:pPr marL="0" marR="0" lvl="0" indent="0" algn="l" rtl="0">
              <a:spcBef>
                <a:spcPts val="0"/>
              </a:spcBef>
              <a:spcAft>
                <a:spcPts val="0"/>
              </a:spcAft>
              <a:buNone/>
            </a:pPr>
            <a:r>
              <a:rPr lang="en-US"/>
              <a:t>-I</a:t>
            </a:r>
            <a:r>
              <a:rPr lang="en-US" sz="1200" b="0" i="0" u="none" strike="noStrike" cap="none">
                <a:solidFill>
                  <a:schemeClr val="dk1"/>
                </a:solidFill>
                <a:latin typeface="Calibri"/>
                <a:ea typeface="Calibri"/>
                <a:cs typeface="Calibri"/>
                <a:sym typeface="Calibri"/>
              </a:rPr>
              <a:t>ntroduce yourself, your project, your team members, and quickly indicate what each of you did in a high-level manner</a:t>
            </a:r>
            <a:endParaRPr/>
          </a:p>
          <a:p>
            <a:pPr marL="0" marR="0" lvl="0" indent="0" algn="l" rtl="0">
              <a:spcBef>
                <a:spcPts val="0"/>
              </a:spcBef>
              <a:spcAft>
                <a:spcPts val="0"/>
              </a:spcAft>
              <a:buNone/>
            </a:pPr>
            <a:endParaRPr/>
          </a:p>
          <a:p>
            <a:pPr marL="0" marR="0" lvl="0" indent="0" algn="l" rtl="0">
              <a:spcBef>
                <a:spcPts val="0"/>
              </a:spcBef>
              <a:spcAft>
                <a:spcPts val="0"/>
              </a:spcAft>
              <a:buNone/>
            </a:pPr>
            <a:r>
              <a:rPr lang="en-US"/>
              <a:t>Note: P</a:t>
            </a:r>
            <a:r>
              <a:rPr lang="en-US" sz="1200" b="0" i="0" u="none" strike="noStrike" cap="none">
                <a:solidFill>
                  <a:schemeClr val="dk1"/>
                </a:solidFill>
                <a:latin typeface="Calibri"/>
                <a:ea typeface="Calibri"/>
                <a:cs typeface="Calibri"/>
                <a:sym typeface="Calibri"/>
              </a:rPr>
              <a:t>ut more emphasis on your part/contribution.</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endParaRPr/>
          </a:p>
          <a:p>
            <a:pPr marL="0" marR="0" lvl="0" indent="0" algn="l" rtl="0">
              <a:spcBef>
                <a:spcPts val="0"/>
              </a:spcBef>
              <a:spcAft>
                <a:spcPts val="0"/>
              </a:spcAft>
              <a:buNone/>
            </a:pP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76" name="Shape 7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96121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 name="Shape 147"/>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60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The most important user story you worked on it. You have to describe this one very well and be proud of that.</a:t>
            </a:r>
            <a:endParaRPr/>
          </a:p>
          <a:p>
            <a:pPr marL="457200" marR="0" lvl="0" indent="-317500" algn="l" rtl="0">
              <a:spcBef>
                <a:spcPts val="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endParaRPr/>
          </a:p>
          <a:p>
            <a:pPr marL="457200" marR="0" lvl="0" indent="-317500" algn="l" rtl="0">
              <a:spcBef>
                <a:spcPts val="0"/>
              </a:spcBef>
              <a:spcAft>
                <a:spcPts val="0"/>
              </a:spcAft>
              <a:buSzPts val="1400"/>
              <a:buChar char="-"/>
            </a:pPr>
            <a:r>
              <a:rPr lang="en-US"/>
              <a:t>Go into the details of the most important/significant tasks using bullet lists or visual graphs or state chart diagram</a:t>
            </a:r>
            <a:endParaRPr/>
          </a:p>
          <a:p>
            <a:pPr marL="457200" marR="0" lvl="0" indent="-317500" algn="l" rtl="0">
              <a:spcBef>
                <a:spcPts val="0"/>
              </a:spcBef>
              <a:spcAft>
                <a:spcPts val="0"/>
              </a:spcAft>
              <a:buSzPts val="1400"/>
              <a:buChar char="-"/>
            </a:pPr>
            <a:r>
              <a:rPr lang="en-US"/>
              <a:t>Sequence Diagram for this user story is mandatory  (in another separate page if required)</a:t>
            </a:r>
            <a:endParaRPr/>
          </a:p>
          <a:p>
            <a:pPr marL="457200" marR="0" lvl="0" indent="-317500" algn="l" rtl="0">
              <a:spcBef>
                <a:spcPts val="0"/>
              </a:spcBef>
              <a:spcAft>
                <a:spcPts val="0"/>
              </a:spcAft>
              <a:buSzPts val="1400"/>
              <a:buChar char="-"/>
            </a:pPr>
            <a:r>
              <a:rPr lang="en-US"/>
              <a:t>Demo using </a:t>
            </a:r>
            <a:r>
              <a:rPr lang="en-US" b="1"/>
              <a:t>screenshots or GIF</a:t>
            </a:r>
            <a:r>
              <a:rPr lang="en-US"/>
              <a:t> (in another separate page if required)</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48" name="Shape 148"/>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10</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873041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Shape 187"/>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88" name="Shape 188"/>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11</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925698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Shape 203"/>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204" name="Shape 204"/>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12</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10896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13</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378133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14</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35205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15</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462131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16</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173144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17</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45632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18</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839488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19</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838673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Shape 86"/>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Font typeface="Arial"/>
              <a:buNone/>
            </a:pPr>
            <a:r>
              <a:rPr lang="en-US" smtClean="0"/>
              <a:t>20 seconds.</a:t>
            </a:r>
            <a:endParaRPr smtClean="0"/>
          </a:p>
          <a:p>
            <a:pPr marL="0" lvl="0" indent="0" rtl="0">
              <a:spcBef>
                <a:spcPts val="0"/>
              </a:spcBef>
              <a:spcAft>
                <a:spcPts val="0"/>
              </a:spcAft>
              <a:buClr>
                <a:schemeClr val="dk1"/>
              </a:buClr>
              <a:buFont typeface="Arial"/>
              <a:buNone/>
            </a:pPr>
            <a:endParaRPr smtClean="0"/>
          </a:p>
          <a:p>
            <a:pPr marL="0" lvl="0" indent="0" rtl="0">
              <a:spcBef>
                <a:spcPts val="0"/>
              </a:spcBef>
              <a:spcAft>
                <a:spcPts val="0"/>
              </a:spcAft>
              <a:buClr>
                <a:schemeClr val="dk1"/>
              </a:buClr>
              <a:buFont typeface="Arial"/>
              <a:buNone/>
            </a:pPr>
            <a:r>
              <a:rPr lang="en-US" smtClean="0"/>
              <a:t>Introduce the problem of the overall project</a:t>
            </a:r>
            <a:endParaRPr smtClean="0"/>
          </a:p>
          <a:p>
            <a:pPr marL="0" marR="0" lvl="0" indent="0" algn="l" rtl="0">
              <a:spcBef>
                <a:spcPts val="0"/>
              </a:spcBef>
              <a:spcAft>
                <a:spcPts val="0"/>
              </a:spcAft>
              <a:buNone/>
            </a:pP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87" name="Shape 87"/>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925514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20</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14265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21</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492052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22</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927050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23</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494550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24</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29220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Shape 163"/>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64" name="Shape 164"/>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25</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850156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26</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8802880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27</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17163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Shape 179"/>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80" name="Shape 180"/>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28</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20505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5" name="Shape 19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96" name="Shape 19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29</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592954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Shape 94"/>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Font typeface="Arial"/>
              <a:buNone/>
            </a:pPr>
            <a:r>
              <a:rPr lang="en-US"/>
              <a:t>20 seconds.</a:t>
            </a:r>
            <a:endParaRPr/>
          </a:p>
          <a:p>
            <a:pPr marL="0" lvl="0" indent="0" rtl="0">
              <a:spcBef>
                <a:spcPts val="0"/>
              </a:spcBef>
              <a:spcAft>
                <a:spcPts val="0"/>
              </a:spcAft>
              <a:buClr>
                <a:schemeClr val="dk1"/>
              </a:buClr>
              <a:buFont typeface="Arial"/>
              <a:buNone/>
            </a:pPr>
            <a:endParaRPr/>
          </a:p>
          <a:p>
            <a:pPr marL="0" lvl="0" indent="0" rtl="0">
              <a:spcBef>
                <a:spcPts val="0"/>
              </a:spcBef>
              <a:spcAft>
                <a:spcPts val="0"/>
              </a:spcAft>
              <a:buClr>
                <a:schemeClr val="dk1"/>
              </a:buClr>
              <a:buFont typeface="Arial"/>
              <a:buNone/>
            </a:pPr>
            <a:r>
              <a:rPr lang="en-US"/>
              <a:t>Introduce the problems that were tackled in this semester</a:t>
            </a:r>
            <a:endParaRPr/>
          </a:p>
          <a:p>
            <a:pPr marL="0" marR="0" lvl="0" indent="0" algn="l" rtl="0">
              <a:spcBef>
                <a:spcPts val="0"/>
              </a:spcBef>
              <a:spcAft>
                <a:spcPts val="0"/>
              </a:spcAft>
              <a:buNone/>
            </a:pP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95" name="Shape 95"/>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3</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733231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Shape 171"/>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72" name="Shape 172"/>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30</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537630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20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endParaRPr/>
          </a:p>
          <a:p>
            <a:pPr marL="457200" marR="0" lvl="0" indent="-317500" algn="l" rtl="0">
              <a:spcBef>
                <a:spcPts val="0"/>
              </a:spcBef>
              <a:spcAft>
                <a:spcPts val="0"/>
              </a:spcAft>
              <a:buSzPts val="1400"/>
              <a:buChar char="-"/>
            </a:pPr>
            <a:r>
              <a:rPr lang="en-US"/>
              <a:t>Sequence Diagram for this user story is optional</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31</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715333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2" name="Shape 212"/>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a:p>
            <a:pPr marL="0" marR="0" lvl="0" indent="0" algn="l" rtl="0">
              <a:spcBef>
                <a:spcPts val="0"/>
              </a:spcBef>
              <a:spcAft>
                <a:spcPts val="0"/>
              </a:spcAft>
              <a:buNone/>
            </a:pPr>
            <a:r>
              <a:rPr lang="en-US"/>
              <a:t>10 seconds</a:t>
            </a:r>
            <a:endParaRPr/>
          </a:p>
          <a:p>
            <a:pPr marL="0" marR="0" lvl="0" indent="0" algn="l" rtl="0">
              <a:spcBef>
                <a:spcPts val="0"/>
              </a:spcBef>
              <a:spcAft>
                <a:spcPts val="0"/>
              </a:spcAft>
              <a:buNone/>
            </a:pPr>
            <a:r>
              <a:rPr lang="en-US"/>
              <a:t>A description of verification process and </a:t>
            </a:r>
            <a:r>
              <a:rPr lang="en-US" sz="1200" b="0" i="0" u="none" strike="noStrike" cap="none">
                <a:solidFill>
                  <a:schemeClr val="dk1"/>
                </a:solidFill>
                <a:latin typeface="Calibri"/>
                <a:ea typeface="Calibri"/>
                <a:cs typeface="Calibri"/>
                <a:sym typeface="Calibri"/>
              </a:rPr>
              <a:t>Test Suites and Test Cases for </a:t>
            </a:r>
            <a:r>
              <a:rPr lang="en-US"/>
              <a:t>one of the</a:t>
            </a:r>
            <a:r>
              <a:rPr lang="en-US" sz="1200" b="0" i="0" u="none" strike="noStrike" cap="none">
                <a:solidFill>
                  <a:schemeClr val="dk1"/>
                </a:solidFill>
                <a:latin typeface="Calibri"/>
                <a:ea typeface="Calibri"/>
                <a:cs typeface="Calibri"/>
                <a:sym typeface="Calibri"/>
              </a:rPr>
              <a:t> use case</a:t>
            </a:r>
            <a:r>
              <a:rPr lang="en-US"/>
              <a:t>s.</a:t>
            </a: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213" name="Shape 213"/>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32</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6147538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9" name="Shape 219"/>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t>10 seconds</a:t>
            </a:r>
            <a:endParaRPr/>
          </a:p>
          <a:p>
            <a:pPr marL="0" marR="0" lvl="0" indent="0" algn="l" rtl="0">
              <a:spcBef>
                <a:spcPts val="0"/>
              </a:spcBef>
              <a:spcAft>
                <a:spcPts val="0"/>
              </a:spcAft>
              <a:buNone/>
            </a:pPr>
            <a:endParaRPr/>
          </a:p>
          <a:p>
            <a:pPr marL="0" marR="0" lvl="0" indent="0" algn="l" rtl="0">
              <a:spcBef>
                <a:spcPts val="0"/>
              </a:spcBef>
              <a:spcAft>
                <a:spcPts val="0"/>
              </a:spcAft>
              <a:buNone/>
            </a:pPr>
            <a:r>
              <a:rPr lang="en-US" sz="1200" b="0" i="0" u="none" strike="noStrike" cap="none">
                <a:solidFill>
                  <a:schemeClr val="dk1"/>
                </a:solidFill>
                <a:latin typeface="Calibri"/>
                <a:ea typeface="Calibri"/>
                <a:cs typeface="Calibri"/>
                <a:sym typeface="Calibri"/>
              </a:rPr>
              <a:t>Summarize your contribution, mention your effort for </a:t>
            </a:r>
            <a:r>
              <a:rPr lang="en-US"/>
              <a:t>Scrum, Mingle, Github, Google Drive Documentation and minutes</a:t>
            </a:r>
            <a:endParaRPr/>
          </a:p>
          <a:p>
            <a:pPr marL="0" marR="0" lvl="0" indent="0" algn="l" rtl="0">
              <a:spcBef>
                <a:spcPts val="360"/>
              </a:spcBef>
              <a:spcAft>
                <a:spcPts val="0"/>
              </a:spcAft>
              <a:buNone/>
            </a:pPr>
            <a:r>
              <a:rPr lang="en-US" sz="1200" b="0" i="0" u="none" strike="noStrike" cap="none">
                <a:solidFill>
                  <a:schemeClr val="dk1"/>
                </a:solidFill>
                <a:latin typeface="Calibri"/>
                <a:ea typeface="Calibri"/>
                <a:cs typeface="Calibri"/>
                <a:sym typeface="Calibri"/>
              </a:rPr>
              <a:t>Ask if anyone has any questions for you.</a:t>
            </a:r>
            <a:endParaRPr/>
          </a:p>
          <a:p>
            <a:pPr marL="0" marR="0" lvl="0" indent="0" algn="l" rtl="0">
              <a:spcBef>
                <a:spcPts val="360"/>
              </a:spcBef>
              <a:spcAft>
                <a:spcPts val="0"/>
              </a:spcAft>
              <a:buNone/>
            </a:pP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220" name="Shape 220"/>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33</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48842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r>
              <a:rPr lang="en-US"/>
              <a:t>10 seconds</a:t>
            </a:r>
            <a:endParaRPr/>
          </a:p>
          <a:p>
            <a:pPr marL="0" lvl="0" indent="0">
              <a:spcBef>
                <a:spcPts val="360"/>
              </a:spcBef>
              <a:spcAft>
                <a:spcPts val="0"/>
              </a:spcAft>
              <a:buNone/>
            </a:pPr>
            <a:r>
              <a:rPr lang="en-US"/>
              <a:t>Thank your audience</a:t>
            </a:r>
            <a:endParaRPr/>
          </a:p>
          <a:p>
            <a:pPr marL="0" lvl="0" indent="0">
              <a:spcBef>
                <a:spcPts val="360"/>
              </a:spcBef>
              <a:spcAft>
                <a:spcPts val="0"/>
              </a:spcAft>
              <a:buClr>
                <a:srgbClr val="000000"/>
              </a:buClr>
              <a:buFont typeface="Arial"/>
              <a:buNone/>
            </a:pPr>
            <a:r>
              <a:rPr lang="en-US"/>
              <a:t>Include your contact information</a:t>
            </a:r>
            <a:endParaRPr/>
          </a:p>
        </p:txBody>
      </p:sp>
      <p:sp>
        <p:nvSpPr>
          <p:cNvPr id="233" name="Shape 233"/>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t>34</a:t>
            </a:fld>
            <a:endParaRPr/>
          </a:p>
        </p:txBody>
      </p:sp>
    </p:spTree>
    <p:extLst>
      <p:ext uri="{BB962C8B-B14F-4D97-AF65-F5344CB8AC3E}">
        <p14:creationId xmlns:p14="http://schemas.microsoft.com/office/powerpoint/2010/main" val="27194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Shape 102"/>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t>5 seconds</a:t>
            </a:r>
            <a:endParaRPr/>
          </a:p>
          <a:p>
            <a:pPr marL="0" marR="0" lvl="0" indent="0" algn="l" rtl="0">
              <a:spcBef>
                <a:spcPts val="0"/>
              </a:spcBef>
              <a:spcAft>
                <a:spcPts val="0"/>
              </a:spcAft>
              <a:buNone/>
            </a:pPr>
            <a:r>
              <a:rPr lang="en-US"/>
              <a:t>Show the Use Case Diagram for the whole project.</a:t>
            </a:r>
            <a:br>
              <a:rPr lang="en-US"/>
            </a:br>
            <a:r>
              <a:rPr lang="en-US"/>
              <a:t>Highlight your use cases.</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03" name="Shape 103"/>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4</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54524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 name="Shape 109"/>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t>5 seconds</a:t>
            </a:r>
            <a:endParaRPr/>
          </a:p>
          <a:p>
            <a:pPr marL="0" marR="0" lvl="0" indent="0" algn="l" rtl="0">
              <a:spcBef>
                <a:spcPts val="0"/>
              </a:spcBef>
              <a:spcAft>
                <a:spcPts val="0"/>
              </a:spcAft>
              <a:buNone/>
            </a:pPr>
            <a:endParaRPr/>
          </a:p>
          <a:p>
            <a:pPr marL="0" marR="0" lvl="0" indent="0" algn="l" rtl="0">
              <a:spcBef>
                <a:spcPts val="0"/>
              </a:spcBef>
              <a:spcAft>
                <a:spcPts val="0"/>
              </a:spcAft>
              <a:buNone/>
            </a:pPr>
            <a:r>
              <a:rPr lang="en-US"/>
              <a:t>Show the Use Case Diagram for the whole project.</a:t>
            </a:r>
            <a:br>
              <a:rPr lang="en-US"/>
            </a:br>
            <a:r>
              <a:rPr lang="en-US"/>
              <a:t>Highlight your use cases.</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10" name="Shape 110"/>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5</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73380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Shape 117"/>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t>20 seconds</a:t>
            </a:r>
            <a:endParaRPr/>
          </a:p>
          <a:p>
            <a:pPr marL="0" marR="0" lvl="0" indent="0" algn="l" rtl="0">
              <a:spcBef>
                <a:spcPts val="0"/>
              </a:spcBef>
              <a:spcAft>
                <a:spcPts val="0"/>
              </a:spcAft>
              <a:buNone/>
            </a:pPr>
            <a:endParaRPr/>
          </a:p>
          <a:p>
            <a:pPr marL="0" marR="0" lvl="0" indent="0" algn="l" rtl="0">
              <a:spcBef>
                <a:spcPts val="0"/>
              </a:spcBef>
              <a:spcAft>
                <a:spcPts val="0"/>
              </a:spcAft>
              <a:buNone/>
            </a:pPr>
            <a:r>
              <a:rPr lang="en-US" sz="1200" b="0" i="0" u="none" strike="noStrike" cap="none">
                <a:solidFill>
                  <a:schemeClr val="dk1"/>
                </a:solidFill>
                <a:latin typeface="Calibri"/>
                <a:ea typeface="Calibri"/>
                <a:cs typeface="Calibri"/>
                <a:sym typeface="Calibri"/>
              </a:rPr>
              <a:t>System design: </a:t>
            </a:r>
            <a:r>
              <a:rPr lang="en-US"/>
              <a:t>Highlight the parts that you contributed to them.</a:t>
            </a:r>
            <a:endParaRPr/>
          </a:p>
          <a:p>
            <a:pPr marL="0" marR="0" lvl="0" indent="0" algn="l" rtl="0">
              <a:spcBef>
                <a:spcPts val="0"/>
              </a:spcBef>
              <a:spcAft>
                <a:spcPts val="0"/>
              </a:spcAft>
              <a:buNone/>
            </a:pPr>
            <a:endParaRPr/>
          </a:p>
          <a:p>
            <a:pPr marL="0" marR="0" lvl="0" indent="0" algn="l" rtl="0">
              <a:spcBef>
                <a:spcPts val="0"/>
              </a:spcBef>
              <a:spcAft>
                <a:spcPts val="0"/>
              </a:spcAft>
              <a:buNone/>
            </a:pPr>
            <a:r>
              <a:rPr lang="en-US" sz="1200" b="0" i="0" u="none" strike="noStrike" cap="none">
                <a:solidFill>
                  <a:schemeClr val="dk1"/>
                </a:solidFill>
                <a:latin typeface="Calibri"/>
                <a:ea typeface="Calibri"/>
                <a:cs typeface="Calibri"/>
                <a:sym typeface="Calibri"/>
              </a:rPr>
              <a:t>System decomposition; identify the architecture patterns </a:t>
            </a:r>
            <a:endParaRPr/>
          </a:p>
          <a:p>
            <a:pPr marL="0" marR="0" lvl="0" indent="0" algn="l" rtl="0">
              <a:spcBef>
                <a:spcPts val="360"/>
              </a:spcBef>
              <a:spcAft>
                <a:spcPts val="0"/>
              </a:spcAft>
              <a:buNone/>
            </a:pPr>
            <a:r>
              <a:rPr lang="en-US"/>
              <a:t/>
            </a:r>
            <a:br>
              <a:rPr lang="en-US"/>
            </a:br>
            <a:r>
              <a:rPr lang="en-US"/>
              <a:t/>
            </a:r>
            <a:br>
              <a:rPr lang="en-US"/>
            </a:br>
            <a:endParaRPr/>
          </a:p>
          <a:p>
            <a:pPr marL="0" marR="0" lvl="0" indent="0" algn="l" rtl="0">
              <a:spcBef>
                <a:spcPts val="360"/>
              </a:spcBef>
              <a:spcAft>
                <a:spcPts val="0"/>
              </a:spcAft>
              <a:buNone/>
            </a:pP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18" name="Shape 118"/>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6</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782916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 name="Shape 125"/>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US"/>
              <a:t>5 seconds.</a:t>
            </a:r>
            <a:endParaRPr/>
          </a:p>
          <a:p>
            <a:pPr marL="0" lvl="0" indent="0" rtl="0">
              <a:spcBef>
                <a:spcPts val="0"/>
              </a:spcBef>
              <a:spcAft>
                <a:spcPts val="0"/>
              </a:spcAft>
              <a:buNone/>
            </a:pPr>
            <a:endParaRPr/>
          </a:p>
          <a:p>
            <a:pPr marL="0" lvl="0" indent="0" rtl="0">
              <a:spcBef>
                <a:spcPts val="0"/>
              </a:spcBef>
              <a:spcAft>
                <a:spcPts val="0"/>
              </a:spcAft>
              <a:buClr>
                <a:schemeClr val="dk1"/>
              </a:buClr>
              <a:buFont typeface="Arial"/>
              <a:buNone/>
            </a:pPr>
            <a:r>
              <a:rPr lang="en-US"/>
              <a:t>List the user stories that you worked on them.</a:t>
            </a:r>
            <a:endParaRPr/>
          </a:p>
          <a:p>
            <a:pPr marL="0" marR="0" lvl="0" indent="0" algn="l" rtl="0">
              <a:spcBef>
                <a:spcPts val="0"/>
              </a:spcBef>
              <a:spcAft>
                <a:spcPts val="0"/>
              </a:spcAft>
              <a:buNone/>
            </a:pPr>
            <a:endParaRPr/>
          </a:p>
          <a:p>
            <a:pPr marL="0" marR="0" lvl="0" indent="0" algn="l" rtl="0">
              <a:spcBef>
                <a:spcPts val="360"/>
              </a:spcBef>
              <a:spcAft>
                <a:spcPts val="0"/>
              </a:spcAft>
              <a:buNone/>
            </a:pP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26" name="Shape 126"/>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7</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905695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 name="Shape 132"/>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60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The most important user story you worked on it. You have to describe this one very well and be proud of that.</a:t>
            </a:r>
            <a:endParaRPr/>
          </a:p>
          <a:p>
            <a:pPr marL="457200" marR="0" lvl="0" indent="-317500" algn="l" rtl="0">
              <a:spcBef>
                <a:spcPts val="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endParaRPr/>
          </a:p>
          <a:p>
            <a:pPr marL="457200" marR="0" lvl="0" indent="-317500" algn="l" rtl="0">
              <a:spcBef>
                <a:spcPts val="0"/>
              </a:spcBef>
              <a:spcAft>
                <a:spcPts val="0"/>
              </a:spcAft>
              <a:buSzPts val="1400"/>
              <a:buChar char="-"/>
            </a:pPr>
            <a:r>
              <a:rPr lang="en-US"/>
              <a:t>Go into the details of the most important/significant tasks using bullet lists or visual graphs or state chart diagram</a:t>
            </a:r>
            <a:endParaRPr/>
          </a:p>
          <a:p>
            <a:pPr marL="457200" marR="0" lvl="0" indent="-317500" algn="l" rtl="0">
              <a:spcBef>
                <a:spcPts val="0"/>
              </a:spcBef>
              <a:spcAft>
                <a:spcPts val="0"/>
              </a:spcAft>
              <a:buSzPts val="1400"/>
              <a:buChar char="-"/>
            </a:pPr>
            <a:r>
              <a:rPr lang="en-US"/>
              <a:t>Sequence Diagram for this user story is mandatory  (in another separate page if required)</a:t>
            </a:r>
            <a:endParaRPr/>
          </a:p>
          <a:p>
            <a:pPr marL="457200" marR="0" lvl="0" indent="-317500" algn="l" rtl="0">
              <a:spcBef>
                <a:spcPts val="0"/>
              </a:spcBef>
              <a:spcAft>
                <a:spcPts val="0"/>
              </a:spcAft>
              <a:buSzPts val="1400"/>
              <a:buChar char="-"/>
            </a:pPr>
            <a:r>
              <a:rPr lang="en-US"/>
              <a:t>Demo using </a:t>
            </a:r>
            <a:r>
              <a:rPr lang="en-US" b="1"/>
              <a:t>screenshots or GIF</a:t>
            </a:r>
            <a:r>
              <a:rPr lang="en-US"/>
              <a:t> (in another separate page if required)</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33" name="Shape 133"/>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8</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550866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Shape 140"/>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360"/>
              </a:spcBef>
              <a:spcAft>
                <a:spcPts val="0"/>
              </a:spcAft>
              <a:buNone/>
            </a:pPr>
            <a:r>
              <a:rPr lang="en-US"/>
              <a:t>60 seconds</a:t>
            </a:r>
            <a:endParaRPr/>
          </a:p>
          <a:p>
            <a:pPr marL="0" marR="0" lvl="0" indent="0" algn="l" rtl="0">
              <a:spcBef>
                <a:spcPts val="360"/>
              </a:spcBef>
              <a:spcAft>
                <a:spcPts val="0"/>
              </a:spcAft>
              <a:buNone/>
            </a:pPr>
            <a:r>
              <a:rPr lang="en-US"/>
              <a:t>The tile of user story</a:t>
            </a:r>
            <a:endParaRPr/>
          </a:p>
          <a:p>
            <a:pPr marL="457200" marR="0" lvl="0" indent="-317500" algn="l" rtl="0">
              <a:spcBef>
                <a:spcPts val="360"/>
              </a:spcBef>
              <a:spcAft>
                <a:spcPts val="0"/>
              </a:spcAft>
              <a:buSzPts val="1400"/>
              <a:buChar char="-"/>
            </a:pPr>
            <a:r>
              <a:rPr lang="en-US"/>
              <a:t>The most important user story you worked on it. You have to describe this one very well and be proud of that.</a:t>
            </a:r>
            <a:endParaRPr/>
          </a:p>
          <a:p>
            <a:pPr marL="457200" marR="0" lvl="0" indent="-317500" algn="l" rtl="0">
              <a:spcBef>
                <a:spcPts val="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endParaRPr/>
          </a:p>
          <a:p>
            <a:pPr marL="457200" marR="0" lvl="0" indent="-317500" algn="l" rtl="0">
              <a:spcBef>
                <a:spcPts val="0"/>
              </a:spcBef>
              <a:spcAft>
                <a:spcPts val="0"/>
              </a:spcAft>
              <a:buSzPts val="1400"/>
              <a:buChar char="-"/>
            </a:pPr>
            <a:r>
              <a:rPr lang="en-US"/>
              <a:t>Go into the details of the most important/significant tasks using bullet lists or visual graphs or state chart diagram</a:t>
            </a:r>
            <a:endParaRPr/>
          </a:p>
          <a:p>
            <a:pPr marL="457200" marR="0" lvl="0" indent="-317500" algn="l" rtl="0">
              <a:spcBef>
                <a:spcPts val="0"/>
              </a:spcBef>
              <a:spcAft>
                <a:spcPts val="0"/>
              </a:spcAft>
              <a:buSzPts val="1400"/>
              <a:buChar char="-"/>
            </a:pPr>
            <a:r>
              <a:rPr lang="en-US"/>
              <a:t>Sequence Diagram for this user story is mandatory  (in another separate page if required)</a:t>
            </a:r>
            <a:endParaRPr/>
          </a:p>
          <a:p>
            <a:pPr marL="457200" marR="0" lvl="0" indent="-317500" algn="l" rtl="0">
              <a:spcBef>
                <a:spcPts val="0"/>
              </a:spcBef>
              <a:spcAft>
                <a:spcPts val="0"/>
              </a:spcAft>
              <a:buSzPts val="1400"/>
              <a:buChar char="-"/>
            </a:pPr>
            <a:r>
              <a:rPr lang="en-US"/>
              <a:t>Demo using </a:t>
            </a:r>
            <a:r>
              <a:rPr lang="en-US" b="1"/>
              <a:t>screenshots or GIF</a:t>
            </a:r>
            <a:r>
              <a:rPr lang="en-US"/>
              <a:t> (in another separate page if required)</a:t>
            </a:r>
            <a:br>
              <a:rPr lang="en-US"/>
            </a:br>
            <a:endParaRPr/>
          </a:p>
          <a:p>
            <a:pPr marL="0" marR="0" lvl="0" indent="0" algn="l" rtl="0">
              <a:spcBef>
                <a:spcPts val="360"/>
              </a:spcBef>
              <a:spcAft>
                <a:spcPts val="0"/>
              </a:spcAft>
              <a:buNone/>
            </a:pPr>
            <a:endParaRPr sz="1200" b="0" i="0" u="none" strike="noStrike" cap="none">
              <a:solidFill>
                <a:schemeClr val="dk1"/>
              </a:solidFill>
              <a:latin typeface="Calibri"/>
              <a:ea typeface="Calibri"/>
              <a:cs typeface="Calibri"/>
              <a:sym typeface="Calibri"/>
            </a:endParaRPr>
          </a:p>
        </p:txBody>
      </p:sp>
      <p:sp>
        <p:nvSpPr>
          <p:cNvPr id="141" name="Shape 141"/>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9</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81632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cxnSp>
        <p:nvCxnSpPr>
          <p:cNvPr id="14" name="Shape 14"/>
          <p:cNvCxnSpPr/>
          <p:nvPr/>
        </p:nvCxnSpPr>
        <p:spPr>
          <a:xfrm>
            <a:off x="7007735" y="4235850"/>
            <a:ext cx="562200" cy="0"/>
          </a:xfrm>
          <a:prstGeom prst="straightConnector1">
            <a:avLst/>
          </a:prstGeom>
          <a:noFill/>
          <a:ln w="76200" cap="flat" cmpd="sng">
            <a:solidFill>
              <a:schemeClr val="lt2"/>
            </a:solidFill>
            <a:prstDash val="solid"/>
            <a:round/>
            <a:headEnd type="none" w="sm" len="sm"/>
            <a:tailEnd type="none" w="sm" len="sm"/>
          </a:ln>
        </p:spPr>
      </p:cxnSp>
      <p:cxnSp>
        <p:nvCxnSpPr>
          <p:cNvPr id="15" name="Shape 15"/>
          <p:cNvCxnSpPr/>
          <p:nvPr/>
        </p:nvCxnSpPr>
        <p:spPr>
          <a:xfrm>
            <a:off x="1575035" y="4211002"/>
            <a:ext cx="562200" cy="0"/>
          </a:xfrm>
          <a:prstGeom prst="straightConnector1">
            <a:avLst/>
          </a:prstGeom>
          <a:noFill/>
          <a:ln w="76200" cap="flat" cmpd="sng">
            <a:solidFill>
              <a:schemeClr val="lt2"/>
            </a:solidFill>
            <a:prstDash val="solid"/>
            <a:round/>
            <a:headEnd type="none" w="sm" len="sm"/>
            <a:tailEnd type="none" w="sm" len="sm"/>
          </a:ln>
        </p:spPr>
      </p:cxnSp>
      <p:grpSp>
        <p:nvGrpSpPr>
          <p:cNvPr id="16" name="Shape 16"/>
          <p:cNvGrpSpPr/>
          <p:nvPr/>
        </p:nvGrpSpPr>
        <p:grpSpPr>
          <a:xfrm>
            <a:off x="1004144" y="1362666"/>
            <a:ext cx="7136668" cy="203195"/>
            <a:chOff x="1346429" y="1011300"/>
            <a:chExt cx="6452100" cy="152400"/>
          </a:xfrm>
        </p:grpSpPr>
        <p:cxnSp>
          <p:nvCxnSpPr>
            <p:cNvPr id="17" name="Shape 17"/>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8" name="Shape 18"/>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9" name="Shape 19"/>
          <p:cNvGrpSpPr/>
          <p:nvPr/>
        </p:nvGrpSpPr>
        <p:grpSpPr>
          <a:xfrm>
            <a:off x="1004151" y="5292001"/>
            <a:ext cx="7136668" cy="203195"/>
            <a:chOff x="1346435" y="3969088"/>
            <a:chExt cx="6452100" cy="152400"/>
          </a:xfrm>
        </p:grpSpPr>
        <p:cxnSp>
          <p:nvCxnSpPr>
            <p:cNvPr id="20" name="Shape 20"/>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21" name="Shape 21"/>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22" name="Shape 22"/>
          <p:cNvSpPr txBox="1">
            <a:spLocks noGrp="1"/>
          </p:cNvSpPr>
          <p:nvPr>
            <p:ph type="ctrTitle"/>
          </p:nvPr>
        </p:nvSpPr>
        <p:spPr>
          <a:xfrm>
            <a:off x="1004150" y="2335685"/>
            <a:ext cx="7136700" cy="1363200"/>
          </a:xfrm>
          <a:prstGeom prst="rect">
            <a:avLst/>
          </a:prstGeom>
        </p:spPr>
        <p:txBody>
          <a:bodyPr spcFirstLastPara="1" wrap="square" lIns="91425" tIns="91425" rIns="91425" bIns="91425" anchor="b" anchorCtr="0"/>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23" name="Shape 23"/>
          <p:cNvSpPr txBox="1">
            <a:spLocks noGrp="1"/>
          </p:cNvSpPr>
          <p:nvPr>
            <p:ph type="subTitle" idx="1"/>
          </p:nvPr>
        </p:nvSpPr>
        <p:spPr>
          <a:xfrm>
            <a:off x="2137225" y="3800052"/>
            <a:ext cx="4870500" cy="10569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4" name="Shape 2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Shape 60"/>
          <p:cNvSpPr/>
          <p:nvPr/>
        </p:nvSpPr>
        <p:spPr>
          <a:xfrm>
            <a:off x="-75"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txBox="1">
            <a:spLocks noGrp="1"/>
          </p:cNvSpPr>
          <p:nvPr>
            <p:ph type="title" hasCustomPrompt="1"/>
          </p:nvPr>
        </p:nvSpPr>
        <p:spPr>
          <a:xfrm>
            <a:off x="311700" y="1739800"/>
            <a:ext cx="8520600" cy="2051100"/>
          </a:xfrm>
          <a:prstGeom prst="rect">
            <a:avLst/>
          </a:prstGeom>
        </p:spPr>
        <p:txBody>
          <a:bodyPr spcFirstLastPara="1" wrap="square" lIns="91425" tIns="91425" rIns="91425" bIns="91425" anchor="ctr" anchorCtr="0"/>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62" name="Shape 62"/>
          <p:cNvSpPr txBox="1">
            <a:spLocks noGrp="1"/>
          </p:cNvSpPr>
          <p:nvPr>
            <p:ph type="body" idx="1"/>
          </p:nvPr>
        </p:nvSpPr>
        <p:spPr>
          <a:xfrm>
            <a:off x="311700" y="3994200"/>
            <a:ext cx="8520600" cy="14289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3" name="Shape 6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
        <p:nvSpPr>
          <p:cNvPr id="65" name="Shape 6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pic>
        <p:nvPicPr>
          <p:cNvPr id="67" name="Shape 67" descr="Overlay-ContentSlides.png"/>
          <p:cNvPicPr preferRelativeResize="0"/>
          <p:nvPr/>
        </p:nvPicPr>
        <p:blipFill rotWithShape="1">
          <a:blip r:embed="rId2">
            <a:alphaModFix/>
          </a:blip>
          <a:srcRect/>
          <a:stretch/>
        </p:blipFill>
        <p:spPr>
          <a:xfrm>
            <a:off x="150813" y="187325"/>
            <a:ext cx="8828100" cy="6481800"/>
          </a:xfrm>
          <a:prstGeom prst="rect">
            <a:avLst/>
          </a:prstGeom>
          <a:noFill/>
          <a:ln>
            <a:noFill/>
          </a:ln>
        </p:spPr>
      </p:pic>
      <p:sp>
        <p:nvSpPr>
          <p:cNvPr id="68" name="Shape 68"/>
          <p:cNvSpPr txBox="1">
            <a:spLocks noGrp="1"/>
          </p:cNvSpPr>
          <p:nvPr>
            <p:ph type="title"/>
          </p:nvPr>
        </p:nvSpPr>
        <p:spPr>
          <a:xfrm>
            <a:off x="779463" y="381000"/>
            <a:ext cx="7583400" cy="10446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3600"/>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SzPts val="3600"/>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SzPts val="3600"/>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SzPts val="3600"/>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SzPts val="3600"/>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SzPts val="3600"/>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SzPts val="3600"/>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SzPts val="3600"/>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SzPts val="3600"/>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69" name="Shape 69"/>
          <p:cNvSpPr txBox="1">
            <a:spLocks noGrp="1"/>
          </p:cNvSpPr>
          <p:nvPr>
            <p:ph type="body" idx="1"/>
          </p:nvPr>
        </p:nvSpPr>
        <p:spPr>
          <a:xfrm>
            <a:off x="779463" y="1828800"/>
            <a:ext cx="7583400" cy="4208400"/>
          </a:xfrm>
          <a:prstGeom prst="rect">
            <a:avLst/>
          </a:prstGeom>
          <a:noFill/>
          <a:ln>
            <a:noFill/>
          </a:ln>
        </p:spPr>
        <p:txBody>
          <a:bodyPr spcFirstLastPara="1" wrap="square" lIns="91425" tIns="91425" rIns="91425" bIns="91425" anchor="t" anchorCtr="0"/>
          <a:lstStyle>
            <a:lvl1pPr marL="457200" marR="0" lvl="0" indent="-368300" algn="l" rtl="0">
              <a:spcBef>
                <a:spcPts val="2000"/>
              </a:spcBef>
              <a:spcAft>
                <a:spcPts val="0"/>
              </a:spcAft>
              <a:buClr>
                <a:srgbClr val="001D4D"/>
              </a:buClr>
              <a:buSzPts val="2200"/>
              <a:buFont typeface="Noto Sans Symbols"/>
              <a:buChar char="●"/>
              <a:defRPr sz="2200" b="0" i="0" u="none" strike="noStrike" cap="none">
                <a:solidFill>
                  <a:srgbClr val="001D4D"/>
                </a:solidFill>
                <a:latin typeface="Trebuchet MS"/>
                <a:ea typeface="Trebuchet MS"/>
                <a:cs typeface="Trebuchet MS"/>
                <a:sym typeface="Trebuchet MS"/>
              </a:defRPr>
            </a:lvl1pPr>
            <a:lvl2pPr marL="914400" marR="0" lvl="1" indent="-355600" algn="l" rtl="0">
              <a:spcBef>
                <a:spcPts val="600"/>
              </a:spcBef>
              <a:spcAft>
                <a:spcPts val="0"/>
              </a:spcAft>
              <a:buClr>
                <a:srgbClr val="001D4D"/>
              </a:buClr>
              <a:buSzPts val="2000"/>
              <a:buFont typeface="Noto Sans Symbols"/>
              <a:buChar char="●"/>
              <a:defRPr sz="2000" b="0" i="0" u="none" strike="noStrike" cap="none">
                <a:solidFill>
                  <a:srgbClr val="001D4D"/>
                </a:solidFill>
                <a:latin typeface="Trebuchet MS"/>
                <a:ea typeface="Trebuchet MS"/>
                <a:cs typeface="Trebuchet MS"/>
                <a:sym typeface="Trebuchet MS"/>
              </a:defRPr>
            </a:lvl2pPr>
            <a:lvl3pPr marL="1371600" marR="0" lvl="2" indent="-342900" algn="l" rtl="0">
              <a:spcBef>
                <a:spcPts val="600"/>
              </a:spcBef>
              <a:spcAft>
                <a:spcPts val="0"/>
              </a:spcAft>
              <a:buClr>
                <a:srgbClr val="001D4D"/>
              </a:buClr>
              <a:buSzPts val="1800"/>
              <a:buFont typeface="Noto Sans Symbols"/>
              <a:buChar char="●"/>
              <a:defRPr sz="1800" b="0" i="0" u="none" strike="noStrike" cap="none">
                <a:solidFill>
                  <a:srgbClr val="001D4D"/>
                </a:solidFill>
                <a:latin typeface="Trebuchet MS"/>
                <a:ea typeface="Trebuchet MS"/>
                <a:cs typeface="Trebuchet MS"/>
                <a:sym typeface="Trebuchet MS"/>
              </a:defRPr>
            </a:lvl3pPr>
            <a:lvl4pPr marL="1828800" marR="0" lvl="3" indent="-342900" algn="l" rtl="0">
              <a:spcBef>
                <a:spcPts val="600"/>
              </a:spcBef>
              <a:spcAft>
                <a:spcPts val="0"/>
              </a:spcAft>
              <a:buClr>
                <a:srgbClr val="001D4D"/>
              </a:buClr>
              <a:buSzPts val="1800"/>
              <a:buFont typeface="Noto Sans Symbols"/>
              <a:buChar char="●"/>
              <a:defRPr sz="1800" b="0" i="0" u="none" strike="noStrike" cap="none">
                <a:solidFill>
                  <a:srgbClr val="001D4D"/>
                </a:solidFill>
                <a:latin typeface="Trebuchet MS"/>
                <a:ea typeface="Trebuchet MS"/>
                <a:cs typeface="Trebuchet MS"/>
                <a:sym typeface="Trebuchet MS"/>
              </a:defRPr>
            </a:lvl4pPr>
            <a:lvl5pPr marL="2286000" marR="0" lvl="4" indent="-342900" algn="l" rtl="0">
              <a:spcBef>
                <a:spcPts val="600"/>
              </a:spcBef>
              <a:spcAft>
                <a:spcPts val="0"/>
              </a:spcAft>
              <a:buClr>
                <a:srgbClr val="001D4D"/>
              </a:buClr>
              <a:buSzPts val="1800"/>
              <a:buFont typeface="Noto Sans Symbols"/>
              <a:buChar char="●"/>
              <a:defRPr sz="1800" b="0" i="0" u="none" strike="noStrike" cap="none">
                <a:solidFill>
                  <a:srgbClr val="001D4D"/>
                </a:solidFill>
                <a:latin typeface="Trebuchet MS"/>
                <a:ea typeface="Trebuchet MS"/>
                <a:cs typeface="Trebuchet MS"/>
                <a:sym typeface="Trebuchet MS"/>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Trebuchet MS"/>
                <a:ea typeface="Trebuchet MS"/>
                <a:cs typeface="Trebuchet MS"/>
                <a:sym typeface="Trebuchet MS"/>
              </a:defRPr>
            </a:lvl6pPr>
            <a:lvl7pPr marL="3200400" marR="0" lvl="6" indent="-355600" algn="l" rtl="0">
              <a:spcBef>
                <a:spcPts val="1600"/>
              </a:spcBef>
              <a:spcAft>
                <a:spcPts val="0"/>
              </a:spcAft>
              <a:buClr>
                <a:schemeClr val="dk1"/>
              </a:buClr>
              <a:buSzPts val="2000"/>
              <a:buFont typeface="Arial"/>
              <a:buChar char="•"/>
              <a:defRPr sz="2000" b="0" i="0" u="none" strike="noStrike" cap="none">
                <a:solidFill>
                  <a:schemeClr val="dk1"/>
                </a:solidFill>
                <a:latin typeface="Trebuchet MS"/>
                <a:ea typeface="Trebuchet MS"/>
                <a:cs typeface="Trebuchet MS"/>
                <a:sym typeface="Trebuchet MS"/>
              </a:defRPr>
            </a:lvl7pPr>
            <a:lvl8pPr marL="3657600" marR="0" lvl="7" indent="-355600" algn="l" rtl="0">
              <a:spcBef>
                <a:spcPts val="1600"/>
              </a:spcBef>
              <a:spcAft>
                <a:spcPts val="0"/>
              </a:spcAft>
              <a:buClr>
                <a:schemeClr val="dk1"/>
              </a:buClr>
              <a:buSzPts val="2000"/>
              <a:buFont typeface="Arial"/>
              <a:buChar char="•"/>
              <a:defRPr sz="2000" b="0" i="0" u="none" strike="noStrike" cap="none">
                <a:solidFill>
                  <a:schemeClr val="dk1"/>
                </a:solidFill>
                <a:latin typeface="Trebuchet MS"/>
                <a:ea typeface="Trebuchet MS"/>
                <a:cs typeface="Trebuchet MS"/>
                <a:sym typeface="Trebuchet MS"/>
              </a:defRPr>
            </a:lvl8pPr>
            <a:lvl9pPr marL="4114800" marR="0" lvl="8" indent="-355600" algn="l" rtl="0">
              <a:spcBef>
                <a:spcPts val="1600"/>
              </a:spcBef>
              <a:spcAft>
                <a:spcPts val="1600"/>
              </a:spcAft>
              <a:buClr>
                <a:schemeClr val="dk1"/>
              </a:buClr>
              <a:buSzPts val="2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70" name="Shape 70"/>
          <p:cNvSpPr txBox="1">
            <a:spLocks noGrp="1"/>
          </p:cNvSpPr>
          <p:nvPr>
            <p:ph type="dt" idx="10"/>
          </p:nvPr>
        </p:nvSpPr>
        <p:spPr>
          <a:xfrm>
            <a:off x="381000" y="6288088"/>
            <a:ext cx="1887600" cy="3651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ftr" idx="11"/>
          </p:nvPr>
        </p:nvSpPr>
        <p:spPr>
          <a:xfrm>
            <a:off x="3305175" y="6288088"/>
            <a:ext cx="5238900" cy="365100"/>
          </a:xfrm>
          <a:prstGeom prst="rect">
            <a:avLst/>
          </a:prstGeom>
          <a:noFill/>
          <a:ln>
            <a:noFill/>
          </a:ln>
        </p:spPr>
        <p:txBody>
          <a:bodyPr spcFirstLastPara="1" wrap="square" lIns="91425" tIns="91425" rIns="91425" bIns="91425" anchor="ctr" anchorCtr="0"/>
          <a:lstStyle>
            <a:lvl1pPr marL="0" marR="0" lvl="0" indent="0" algn="r" rtl="0">
              <a:spcBef>
                <a:spcPts val="0"/>
              </a:spcBef>
              <a:spcAft>
                <a:spcPts val="0"/>
              </a:spcAft>
              <a:buSzPts val="1400"/>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sldNum" idx="12"/>
          </p:nvPr>
        </p:nvSpPr>
        <p:spPr>
          <a:xfrm>
            <a:off x="8404225" y="219075"/>
            <a:ext cx="4938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chemeClr val="dk2"/>
                </a:solidFill>
                <a:latin typeface="Trebuchet MS"/>
                <a:ea typeface="Trebuchet MS"/>
                <a:cs typeface="Trebuchet MS"/>
                <a:sym typeface="Trebuchet MS"/>
              </a:defRPr>
            </a:lvl1pPr>
            <a:lvl2pPr marL="0" marR="0" lvl="1" indent="0" algn="r" rtl="0">
              <a:spcBef>
                <a:spcPts val="0"/>
              </a:spcBef>
              <a:spcAft>
                <a:spcPts val="0"/>
              </a:spcAft>
              <a:buNone/>
              <a:defRPr sz="1200" b="0" i="0" u="none" strike="noStrike" cap="none">
                <a:solidFill>
                  <a:schemeClr val="dk2"/>
                </a:solidFill>
                <a:latin typeface="Trebuchet MS"/>
                <a:ea typeface="Trebuchet MS"/>
                <a:cs typeface="Trebuchet MS"/>
                <a:sym typeface="Trebuchet MS"/>
              </a:defRPr>
            </a:lvl2pPr>
            <a:lvl3pPr marL="0" marR="0" lvl="2" indent="0" algn="r" rtl="0">
              <a:spcBef>
                <a:spcPts val="0"/>
              </a:spcBef>
              <a:spcAft>
                <a:spcPts val="0"/>
              </a:spcAft>
              <a:buNone/>
              <a:defRPr sz="1200" b="0" i="0" u="none" strike="noStrike" cap="none">
                <a:solidFill>
                  <a:schemeClr val="dk2"/>
                </a:solidFill>
                <a:latin typeface="Trebuchet MS"/>
                <a:ea typeface="Trebuchet MS"/>
                <a:cs typeface="Trebuchet MS"/>
                <a:sym typeface="Trebuchet MS"/>
              </a:defRPr>
            </a:lvl3pPr>
            <a:lvl4pPr marL="0" marR="0" lvl="3" indent="0" algn="r" rtl="0">
              <a:spcBef>
                <a:spcPts val="0"/>
              </a:spcBef>
              <a:spcAft>
                <a:spcPts val="0"/>
              </a:spcAft>
              <a:buNone/>
              <a:defRPr sz="1200" b="0" i="0" u="none" strike="noStrike" cap="none">
                <a:solidFill>
                  <a:schemeClr val="dk2"/>
                </a:solidFill>
                <a:latin typeface="Trebuchet MS"/>
                <a:ea typeface="Trebuchet MS"/>
                <a:cs typeface="Trebuchet MS"/>
                <a:sym typeface="Trebuchet MS"/>
              </a:defRPr>
            </a:lvl4pPr>
            <a:lvl5pPr marL="0" marR="0" lvl="4" indent="0" algn="r" rtl="0">
              <a:spcBef>
                <a:spcPts val="0"/>
              </a:spcBef>
              <a:spcAft>
                <a:spcPts val="0"/>
              </a:spcAft>
              <a:buNone/>
              <a:defRPr sz="1200" b="0" i="0" u="none" strike="noStrike" cap="none">
                <a:solidFill>
                  <a:schemeClr val="dk2"/>
                </a:solidFill>
                <a:latin typeface="Trebuchet MS"/>
                <a:ea typeface="Trebuchet MS"/>
                <a:cs typeface="Trebuchet MS"/>
                <a:sym typeface="Trebuchet MS"/>
              </a:defRPr>
            </a:lvl5pPr>
            <a:lvl6pPr marL="0" marR="0" lvl="5" indent="0" algn="r" rtl="0">
              <a:spcBef>
                <a:spcPts val="0"/>
              </a:spcBef>
              <a:spcAft>
                <a:spcPts val="0"/>
              </a:spcAft>
              <a:buNone/>
              <a:defRPr sz="1200" b="0" i="0" u="none" strike="noStrike" cap="none">
                <a:solidFill>
                  <a:schemeClr val="dk2"/>
                </a:solidFill>
                <a:latin typeface="Trebuchet MS"/>
                <a:ea typeface="Trebuchet MS"/>
                <a:cs typeface="Trebuchet MS"/>
                <a:sym typeface="Trebuchet MS"/>
              </a:defRPr>
            </a:lvl6pPr>
            <a:lvl7pPr marL="0" marR="0" lvl="6" indent="0" algn="r" rtl="0">
              <a:spcBef>
                <a:spcPts val="0"/>
              </a:spcBef>
              <a:spcAft>
                <a:spcPts val="0"/>
              </a:spcAft>
              <a:buNone/>
              <a:defRPr sz="1200" b="0" i="0" u="none" strike="noStrike" cap="none">
                <a:solidFill>
                  <a:schemeClr val="dk2"/>
                </a:solidFill>
                <a:latin typeface="Trebuchet MS"/>
                <a:ea typeface="Trebuchet MS"/>
                <a:cs typeface="Trebuchet MS"/>
                <a:sym typeface="Trebuchet MS"/>
              </a:defRPr>
            </a:lvl7pPr>
            <a:lvl8pPr marL="0" marR="0" lvl="7" indent="0" algn="r" rtl="0">
              <a:spcBef>
                <a:spcPts val="0"/>
              </a:spcBef>
              <a:spcAft>
                <a:spcPts val="0"/>
              </a:spcAft>
              <a:buNone/>
              <a:defRPr sz="1200" b="0" i="0" u="none" strike="noStrike" cap="none">
                <a:solidFill>
                  <a:schemeClr val="dk2"/>
                </a:solidFill>
                <a:latin typeface="Trebuchet MS"/>
                <a:ea typeface="Trebuchet MS"/>
                <a:cs typeface="Trebuchet MS"/>
                <a:sym typeface="Trebuchet MS"/>
              </a:defRPr>
            </a:lvl8pPr>
            <a:lvl9pPr marL="0" marR="0" lvl="8" indent="0" algn="r" rtl="0">
              <a:spcBef>
                <a:spcPts val="0"/>
              </a:spcBef>
              <a:spcAft>
                <a:spcPts val="0"/>
              </a:spcAft>
              <a:buNone/>
              <a:defRPr sz="1200" b="0" i="0" u="none" strike="noStrike" cap="none">
                <a:solidFill>
                  <a:schemeClr val="dk2"/>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Shape 26"/>
          <p:cNvSpPr/>
          <p:nvPr/>
        </p:nvSpPr>
        <p:spPr>
          <a:xfrm>
            <a:off x="-50" y="3429200"/>
            <a:ext cx="9144000" cy="34287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txBox="1">
            <a:spLocks noGrp="1"/>
          </p:cNvSpPr>
          <p:nvPr>
            <p:ph type="title"/>
          </p:nvPr>
        </p:nvSpPr>
        <p:spPr>
          <a:xfrm>
            <a:off x="311700" y="1086400"/>
            <a:ext cx="8571300" cy="12561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8" name="Shape 2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Shape 30"/>
          <p:cNvSpPr/>
          <p:nvPr/>
        </p:nvSpPr>
        <p:spPr>
          <a:xfrm>
            <a:off x="-75" y="6727600"/>
            <a:ext cx="9144000" cy="1305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txBox="1">
            <a:spLocks noGrp="1"/>
          </p:cNvSpPr>
          <p:nvPr>
            <p:ph type="title"/>
          </p:nvPr>
        </p:nvSpPr>
        <p:spPr>
          <a:xfrm>
            <a:off x="311700" y="593367"/>
            <a:ext cx="8520600" cy="9432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Shape 32"/>
          <p:cNvSpPr txBox="1">
            <a:spLocks noGrp="1"/>
          </p:cNvSpPr>
          <p:nvPr>
            <p:ph type="body" idx="1"/>
          </p:nvPr>
        </p:nvSpPr>
        <p:spPr>
          <a:xfrm>
            <a:off x="311700" y="1688433"/>
            <a:ext cx="8520600" cy="44037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3" name="Shape 3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311700" y="593367"/>
            <a:ext cx="8520600" cy="9432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6" name="Shape 36"/>
          <p:cNvSpPr txBox="1">
            <a:spLocks noGrp="1"/>
          </p:cNvSpPr>
          <p:nvPr>
            <p:ph type="body" idx="1"/>
          </p:nvPr>
        </p:nvSpPr>
        <p:spPr>
          <a:xfrm>
            <a:off x="311700" y="1688233"/>
            <a:ext cx="3999900" cy="44037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7" name="Shape 37"/>
          <p:cNvSpPr txBox="1">
            <a:spLocks noGrp="1"/>
          </p:cNvSpPr>
          <p:nvPr>
            <p:ph type="body" idx="2"/>
          </p:nvPr>
        </p:nvSpPr>
        <p:spPr>
          <a:xfrm>
            <a:off x="4832400" y="1688233"/>
            <a:ext cx="3999900" cy="44037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8" name="Shape 3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Shape 40"/>
          <p:cNvSpPr txBox="1">
            <a:spLocks noGrp="1"/>
          </p:cNvSpPr>
          <p:nvPr>
            <p:ph type="title"/>
          </p:nvPr>
        </p:nvSpPr>
        <p:spPr>
          <a:xfrm>
            <a:off x="311700" y="593367"/>
            <a:ext cx="8520600" cy="9432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41" name="Shape 4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4" name="Shape 44"/>
          <p:cNvSpPr txBox="1">
            <a:spLocks noGrp="1"/>
          </p:cNvSpPr>
          <p:nvPr>
            <p:ph type="body" idx="1"/>
          </p:nvPr>
        </p:nvSpPr>
        <p:spPr>
          <a:xfrm>
            <a:off x="311700" y="1852800"/>
            <a:ext cx="2808000" cy="42393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5" name="Shape 4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490250" y="701800"/>
            <a:ext cx="5613600" cy="5454300"/>
          </a:xfrm>
          <a:prstGeom prst="rect">
            <a:avLst/>
          </a:prstGeom>
        </p:spPr>
        <p:txBody>
          <a:bodyPr spcFirstLastPara="1" wrap="square" lIns="91425" tIns="91425" rIns="91425" bIns="91425" anchor="ctr" anchorCtr="0"/>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8" name="Shape 4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Shape 50"/>
          <p:cNvSpPr/>
          <p:nvPr/>
        </p:nvSpPr>
        <p:spPr>
          <a:xfrm>
            <a:off x="4572000" y="0"/>
            <a:ext cx="4572000" cy="68580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51" name="Shape 51"/>
          <p:cNvCxnSpPr/>
          <p:nvPr/>
        </p:nvCxnSpPr>
        <p:spPr>
          <a:xfrm>
            <a:off x="5029675" y="5994000"/>
            <a:ext cx="468300" cy="0"/>
          </a:xfrm>
          <a:prstGeom prst="straightConnector1">
            <a:avLst/>
          </a:prstGeom>
          <a:noFill/>
          <a:ln w="19050" cap="flat" cmpd="sng">
            <a:solidFill>
              <a:schemeClr val="lt1"/>
            </a:solidFill>
            <a:prstDash val="solid"/>
            <a:round/>
            <a:headEnd type="none" w="sm" len="sm"/>
            <a:tailEnd type="none" w="sm" len="sm"/>
          </a:ln>
        </p:spPr>
      </p:cxnSp>
      <p:sp>
        <p:nvSpPr>
          <p:cNvPr id="52" name="Shape 52"/>
          <p:cNvSpPr txBox="1">
            <a:spLocks noGrp="1"/>
          </p:cNvSpPr>
          <p:nvPr>
            <p:ph type="title"/>
          </p:nvPr>
        </p:nvSpPr>
        <p:spPr>
          <a:xfrm>
            <a:off x="265500" y="1386233"/>
            <a:ext cx="4045200" cy="22344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Shape 53"/>
          <p:cNvSpPr txBox="1">
            <a:spLocks noGrp="1"/>
          </p:cNvSpPr>
          <p:nvPr>
            <p:ph type="subTitle" idx="1"/>
          </p:nvPr>
        </p:nvSpPr>
        <p:spPr>
          <a:xfrm>
            <a:off x="265500" y="3635833"/>
            <a:ext cx="4045200" cy="16467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4" name="Shape 54"/>
          <p:cNvSpPr txBox="1">
            <a:spLocks noGrp="1"/>
          </p:cNvSpPr>
          <p:nvPr>
            <p:ph type="body" idx="2"/>
          </p:nvPr>
        </p:nvSpPr>
        <p:spPr>
          <a:xfrm>
            <a:off x="4939500" y="965600"/>
            <a:ext cx="3837000" cy="49269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5" name="Shape 5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Shape 57"/>
          <p:cNvSpPr txBox="1">
            <a:spLocks noGrp="1"/>
          </p:cNvSpPr>
          <p:nvPr>
            <p:ph type="body" idx="1"/>
          </p:nvPr>
        </p:nvSpPr>
        <p:spPr>
          <a:xfrm>
            <a:off x="311700" y="5640967"/>
            <a:ext cx="5998800" cy="7983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8" name="Shape 5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593367"/>
            <a:ext cx="8520600" cy="9432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11" name="Shape 11"/>
          <p:cNvSpPr txBox="1">
            <a:spLocks noGrp="1"/>
          </p:cNvSpPr>
          <p:nvPr>
            <p:ph type="body" idx="1"/>
          </p:nvPr>
        </p:nvSpPr>
        <p:spPr>
          <a:xfrm>
            <a:off x="311700" y="1688433"/>
            <a:ext cx="8520600" cy="44037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12" name="Shape 1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13.png"/><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hyperlink" Target="http://www.keyscience.org/projects/key-challenge/" TargetMode="External"/><Relationship Id="rId4" Type="http://schemas.openxmlformats.org/officeDocument/2006/relationships/image" Target="../media/image19.png"/><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25.png"/></Relationships>
</file>

<file path=ppt/slides/_rels/slide25.xml.rels><?xml version="1.0" encoding="UTF-8" standalone="yes"?>
<Relationships xmlns="http://schemas.openxmlformats.org/package/2006/relationships"><Relationship Id="rId3" Type="http://schemas.openxmlformats.org/officeDocument/2006/relationships/hyperlink" Target="http://www.keyscience.org/projects/key-biscayne-reef-restoration/" TargetMode="External"/><Relationship Id="rId4" Type="http://schemas.openxmlformats.org/officeDocument/2006/relationships/image" Target="../media/image26.png"/><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28.png"/></Relationships>
</file>

<file path=ppt/slides/_rels/slide28.xml.rels><?xml version="1.0" encoding="UTF-8" standalone="yes"?>
<Relationships xmlns="http://schemas.openxmlformats.org/package/2006/relationships"><Relationship Id="rId3" Type="http://schemas.openxmlformats.org/officeDocument/2006/relationships/hyperlink" Target="https://www.keyscience.org/resources/biomes/" TargetMode="External"/><Relationship Id="rId4" Type="http://schemas.openxmlformats.org/officeDocument/2006/relationships/image" Target="../media/image29.png"/><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hyperlink" Target="https://www.keyscience.org/resources/biomes/" TargetMode="External"/><Relationship Id="rId4" Type="http://schemas.openxmlformats.org/officeDocument/2006/relationships/image" Target="../media/image30.png"/><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hyperlink" Target="http://www.keyscience.org/rescue-a-reef-sponsored-dive-trip-postponed" TargetMode="External"/><Relationship Id="rId4" Type="http://schemas.openxmlformats.org/officeDocument/2006/relationships/image" Target="../media/image13.png"/><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7" Type="http://schemas.openxmlformats.org/officeDocument/2006/relationships/image" Target="../media/image37.png"/><Relationship Id="rId8" Type="http://schemas.openxmlformats.org/officeDocument/2006/relationships/image" Target="../media/image38.png"/><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hyperlink" Target="mailto:emala003@fiu.edu" TargetMode="External"/><Relationship Id="rId4" Type="http://schemas.openxmlformats.org/officeDocument/2006/relationships/hyperlink" Target="mailto:dgonz137@fiu.edu" TargetMode="External"/><Relationship Id="rId5" Type="http://schemas.openxmlformats.org/officeDocument/2006/relationships/hyperlink" Target="mailto:nathanmoyer@lightmadeliquid.com" TargetMode="External"/><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77"/>
        <p:cNvGrpSpPr/>
        <p:nvPr/>
      </p:nvGrpSpPr>
      <p:grpSpPr>
        <a:xfrm>
          <a:off x="0" y="0"/>
          <a:ext cx="0" cy="0"/>
          <a:chOff x="0" y="0"/>
          <a:chExt cx="0" cy="0"/>
        </a:xfrm>
      </p:grpSpPr>
      <p:sp>
        <p:nvSpPr>
          <p:cNvPr id="78" name="Shape 78"/>
          <p:cNvSpPr txBox="1">
            <a:spLocks noGrp="1"/>
          </p:cNvSpPr>
          <p:nvPr>
            <p:ph type="ctrTitle"/>
          </p:nvPr>
        </p:nvSpPr>
        <p:spPr>
          <a:xfrm>
            <a:off x="135925" y="1598025"/>
            <a:ext cx="8686800" cy="3682200"/>
          </a:xfrm>
          <a:prstGeom prst="rect">
            <a:avLst/>
          </a:prstGeom>
          <a:noFill/>
          <a:ln>
            <a:noFill/>
          </a:ln>
        </p:spPr>
        <p:txBody>
          <a:bodyPr spcFirstLastPara="1" wrap="square" lIns="91425" tIns="45700" rIns="91425" bIns="45700" anchor="b" anchorCtr="0">
            <a:noAutofit/>
          </a:bodyPr>
          <a:lstStyle/>
          <a:p>
            <a:pPr marL="0" lvl="0" indent="0" algn="l" rtl="0">
              <a:lnSpc>
                <a:spcPct val="115000"/>
              </a:lnSpc>
              <a:spcBef>
                <a:spcPts val="0"/>
              </a:spcBef>
              <a:spcAft>
                <a:spcPts val="0"/>
              </a:spcAft>
              <a:buSzPts val="1100"/>
              <a:buNone/>
            </a:pPr>
            <a:endParaRPr sz="4000">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SzPts val="1100"/>
              <a:buNone/>
            </a:pPr>
            <a:r>
              <a:rPr lang="en-US" sz="3500" b="1">
                <a:solidFill>
                  <a:srgbClr val="000000"/>
                </a:solidFill>
                <a:latin typeface="Times New Roman"/>
                <a:ea typeface="Times New Roman"/>
                <a:cs typeface="Times New Roman"/>
                <a:sym typeface="Times New Roman"/>
              </a:rPr>
              <a:t>Citizen Scientist Project iOS </a:t>
            </a:r>
            <a:endParaRPr sz="3500" b="1">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SzPts val="1100"/>
              <a:buNone/>
            </a:pPr>
            <a:r>
              <a:rPr lang="en-US" sz="3500" b="1">
                <a:solidFill>
                  <a:srgbClr val="000000"/>
                </a:solidFill>
                <a:latin typeface="Times New Roman"/>
                <a:ea typeface="Times New Roman"/>
                <a:cs typeface="Times New Roman"/>
                <a:sym typeface="Times New Roman"/>
              </a:rPr>
              <a:t>Application 1.0</a:t>
            </a:r>
            <a:endParaRPr sz="3500">
              <a:solidFill>
                <a:srgbClr val="000000"/>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sz="2000">
              <a:solidFill>
                <a:srgbClr val="000000"/>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sz="2000">
              <a:solidFill>
                <a:srgbClr val="000000"/>
              </a:solidFill>
              <a:latin typeface="Times New Roman"/>
              <a:ea typeface="Times New Roman"/>
              <a:cs typeface="Times New Roman"/>
              <a:sym typeface="Times New Roman"/>
            </a:endParaRPr>
          </a:p>
          <a:p>
            <a:pPr marL="0" lvl="0" indent="457200" rtl="0">
              <a:lnSpc>
                <a:spcPct val="100000"/>
              </a:lnSpc>
              <a:spcBef>
                <a:spcPts val="0"/>
              </a:spcBef>
              <a:spcAft>
                <a:spcPts val="0"/>
              </a:spcAft>
              <a:buSzPts val="1100"/>
              <a:buNone/>
            </a:pPr>
            <a:r>
              <a:rPr lang="en-US" sz="2000" i="0" u="none" strike="noStrike" cap="none">
                <a:solidFill>
                  <a:srgbClr val="000000"/>
                </a:solidFill>
                <a:latin typeface="Times New Roman"/>
                <a:ea typeface="Times New Roman"/>
                <a:cs typeface="Times New Roman"/>
                <a:sym typeface="Times New Roman"/>
              </a:rPr>
              <a:t>Team Members:</a:t>
            </a:r>
            <a:r>
              <a:rPr lang="en-US" sz="2000" b="0" i="0" u="none" strike="noStrike" cap="none">
                <a:solidFill>
                  <a:srgbClr val="000000"/>
                </a:solidFill>
                <a:latin typeface="Times New Roman"/>
                <a:ea typeface="Times New Roman"/>
                <a:cs typeface="Times New Roman"/>
                <a:sym typeface="Times New Roman"/>
              </a:rPr>
              <a:t> </a:t>
            </a:r>
            <a:r>
              <a:rPr lang="en-US" sz="2000" b="0">
                <a:solidFill>
                  <a:srgbClr val="000000"/>
                </a:solidFill>
                <a:latin typeface="Times New Roman"/>
                <a:ea typeface="Times New Roman"/>
                <a:cs typeface="Times New Roman"/>
                <a:sym typeface="Times New Roman"/>
              </a:rPr>
              <a:t>Emmanuel Malave, David Gonzalez	</a:t>
            </a:r>
            <a:endParaRPr sz="2000" b="0">
              <a:solidFill>
                <a:srgbClr val="000000"/>
              </a:solidFill>
              <a:latin typeface="Times New Roman"/>
              <a:ea typeface="Times New Roman"/>
              <a:cs typeface="Times New Roman"/>
              <a:sym typeface="Times New Roman"/>
            </a:endParaRPr>
          </a:p>
          <a:p>
            <a:pPr marL="0" marR="0" lvl="0" indent="0" rtl="0">
              <a:lnSpc>
                <a:spcPct val="100000"/>
              </a:lnSpc>
              <a:spcBef>
                <a:spcPts val="0"/>
              </a:spcBef>
              <a:spcAft>
                <a:spcPts val="0"/>
              </a:spcAft>
              <a:buNone/>
            </a:pPr>
            <a:r>
              <a:rPr lang="en-US" sz="2000" i="0" u="none" strike="noStrike" cap="none">
                <a:solidFill>
                  <a:srgbClr val="000000"/>
                </a:solidFill>
                <a:latin typeface="Times New Roman"/>
                <a:ea typeface="Times New Roman"/>
                <a:cs typeface="Times New Roman"/>
                <a:sym typeface="Times New Roman"/>
              </a:rPr>
              <a:t>Product Owner:</a:t>
            </a:r>
            <a:r>
              <a:rPr lang="en-US" sz="2000" b="0" i="0" u="none" strike="noStrike" cap="none">
                <a:solidFill>
                  <a:srgbClr val="000000"/>
                </a:solidFill>
                <a:latin typeface="Times New Roman"/>
                <a:ea typeface="Times New Roman"/>
                <a:cs typeface="Times New Roman"/>
                <a:sym typeface="Times New Roman"/>
              </a:rPr>
              <a:t> Nathan Moyer</a:t>
            </a:r>
            <a:endParaRPr sz="2000" b="0" i="0" u="none" strike="noStrike" cap="none">
              <a:solidFill>
                <a:srgbClr val="000000"/>
              </a:solidFill>
              <a:latin typeface="Times New Roman"/>
              <a:ea typeface="Times New Roman"/>
              <a:cs typeface="Times New Roman"/>
              <a:sym typeface="Times New Roman"/>
            </a:endParaRPr>
          </a:p>
          <a:p>
            <a:pPr marL="0" marR="0" lvl="0" indent="0" rtl="0">
              <a:lnSpc>
                <a:spcPct val="100000"/>
              </a:lnSpc>
              <a:spcBef>
                <a:spcPts val="0"/>
              </a:spcBef>
              <a:spcAft>
                <a:spcPts val="0"/>
              </a:spcAft>
              <a:buNone/>
            </a:pPr>
            <a:r>
              <a:rPr lang="en-US" sz="2000">
                <a:solidFill>
                  <a:srgbClr val="000000"/>
                </a:solidFill>
                <a:latin typeface="Times New Roman"/>
                <a:ea typeface="Times New Roman"/>
                <a:cs typeface="Times New Roman"/>
                <a:sym typeface="Times New Roman"/>
              </a:rPr>
              <a:t>Instructor:</a:t>
            </a:r>
            <a:r>
              <a:rPr lang="en-US" sz="2000" b="0">
                <a:solidFill>
                  <a:srgbClr val="000000"/>
                </a:solidFill>
                <a:latin typeface="Times New Roman"/>
                <a:ea typeface="Times New Roman"/>
                <a:cs typeface="Times New Roman"/>
                <a:sym typeface="Times New Roman"/>
              </a:rPr>
              <a:t> Masoud Sadjadi</a:t>
            </a:r>
            <a:endParaRPr sz="2000" b="0">
              <a:solidFill>
                <a:srgbClr val="000000"/>
              </a:solidFill>
              <a:latin typeface="Times New Roman"/>
              <a:ea typeface="Times New Roman"/>
              <a:cs typeface="Times New Roman"/>
              <a:sym typeface="Times New Roman"/>
            </a:endParaRPr>
          </a:p>
          <a:p>
            <a:pPr marL="0" marR="0" lvl="0" indent="0" rtl="0">
              <a:lnSpc>
                <a:spcPct val="100000"/>
              </a:lnSpc>
              <a:spcBef>
                <a:spcPts val="0"/>
              </a:spcBef>
              <a:spcAft>
                <a:spcPts val="0"/>
              </a:spcAft>
              <a:buNone/>
            </a:pPr>
            <a:endParaRPr sz="2000" b="0">
              <a:solidFill>
                <a:srgbClr val="000000"/>
              </a:solidFill>
              <a:latin typeface="Times New Roman"/>
              <a:ea typeface="Times New Roman"/>
              <a:cs typeface="Times New Roman"/>
              <a:sym typeface="Times New Roman"/>
            </a:endParaRPr>
          </a:p>
          <a:p>
            <a:pPr marL="0" marR="0" lvl="0" indent="0" rtl="0">
              <a:lnSpc>
                <a:spcPct val="100000"/>
              </a:lnSpc>
              <a:spcBef>
                <a:spcPts val="0"/>
              </a:spcBef>
              <a:spcAft>
                <a:spcPts val="0"/>
              </a:spcAft>
              <a:buNone/>
            </a:pPr>
            <a:r>
              <a:rPr lang="en-US" sz="1500" b="0" i="1" u="none" strike="noStrike" cap="none">
                <a:solidFill>
                  <a:srgbClr val="000000"/>
                </a:solidFill>
                <a:latin typeface="Times New Roman"/>
                <a:ea typeface="Times New Roman"/>
                <a:cs typeface="Times New Roman"/>
                <a:sym typeface="Times New Roman"/>
              </a:rPr>
              <a:t>School of Computing and Information Sciences</a:t>
            </a:r>
            <a:br>
              <a:rPr lang="en-US" sz="1500" b="0" i="1" u="none" strike="noStrike" cap="none">
                <a:solidFill>
                  <a:srgbClr val="000000"/>
                </a:solidFill>
                <a:latin typeface="Times New Roman"/>
                <a:ea typeface="Times New Roman"/>
                <a:cs typeface="Times New Roman"/>
                <a:sym typeface="Times New Roman"/>
              </a:rPr>
            </a:br>
            <a:r>
              <a:rPr lang="en-US" sz="1500" b="0" i="1" u="none" strike="noStrike" cap="none">
                <a:solidFill>
                  <a:srgbClr val="000000"/>
                </a:solidFill>
                <a:latin typeface="Times New Roman"/>
                <a:ea typeface="Times New Roman"/>
                <a:cs typeface="Times New Roman"/>
                <a:sym typeface="Times New Roman"/>
              </a:rPr>
              <a:t>Florida International Universit</a:t>
            </a:r>
            <a:r>
              <a:rPr lang="en-US" sz="1500" b="0" i="1">
                <a:solidFill>
                  <a:srgbClr val="000000"/>
                </a:solidFill>
                <a:latin typeface="Times New Roman"/>
                <a:ea typeface="Times New Roman"/>
                <a:cs typeface="Times New Roman"/>
                <a:sym typeface="Times New Roman"/>
              </a:rPr>
              <a:t>y</a:t>
            </a:r>
            <a:endParaRPr sz="1500" b="0" i="1">
              <a:solidFill>
                <a:srgbClr val="000000"/>
              </a:solidFill>
              <a:latin typeface="Times New Roman"/>
              <a:ea typeface="Times New Roman"/>
              <a:cs typeface="Times New Roman"/>
              <a:sym typeface="Times New Roman"/>
            </a:endParaRPr>
          </a:p>
        </p:txBody>
      </p:sp>
      <p:sp>
        <p:nvSpPr>
          <p:cNvPr id="79" name="Shape 79"/>
          <p:cNvSpPr txBox="1">
            <a:spLocks noGrp="1"/>
          </p:cNvSpPr>
          <p:nvPr>
            <p:ph type="subTitle" idx="1"/>
          </p:nvPr>
        </p:nvSpPr>
        <p:spPr>
          <a:xfrm>
            <a:off x="228600" y="5643562"/>
            <a:ext cx="8686800" cy="1219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lt1"/>
              </a:buClr>
              <a:buFont typeface="Noto Sans Symbols"/>
              <a:buNone/>
            </a:pPr>
            <a:r>
              <a:rPr lang="en-US">
                <a:solidFill>
                  <a:srgbClr val="666666"/>
                </a:solidFill>
              </a:rPr>
              <a:t> </a:t>
            </a:r>
            <a:endParaRPr sz="1800" b="0" i="0" u="none" strike="noStrike" cap="none">
              <a:solidFill>
                <a:srgbClr val="666666"/>
              </a:solidFill>
              <a:latin typeface="Trebuchet MS"/>
              <a:ea typeface="Trebuchet MS"/>
              <a:cs typeface="Trebuchet MS"/>
              <a:sym typeface="Trebuchet MS"/>
            </a:endParaRPr>
          </a:p>
        </p:txBody>
      </p:sp>
      <p:sp>
        <p:nvSpPr>
          <p:cNvPr id="80" name="Shape 80"/>
          <p:cNvSpPr txBox="1"/>
          <p:nvPr/>
        </p:nvSpPr>
        <p:spPr>
          <a:xfrm>
            <a:off x="135925" y="112700"/>
            <a:ext cx="8686800" cy="11670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sz="4000" i="0" u="none" strike="noStrike" cap="none">
                <a:latin typeface="Times New Roman"/>
                <a:ea typeface="Times New Roman"/>
                <a:cs typeface="Times New Roman"/>
                <a:sym typeface="Times New Roman"/>
              </a:rPr>
              <a:t>Final Presentation</a:t>
            </a:r>
            <a:endParaRPr sz="4000" i="0" u="none" strike="noStrike" cap="none">
              <a:latin typeface="Times New Roman"/>
              <a:ea typeface="Times New Roman"/>
              <a:cs typeface="Times New Roman"/>
              <a:sym typeface="Times New Roman"/>
            </a:endParaRPr>
          </a:p>
          <a:p>
            <a:pPr marL="0" lvl="0" indent="0" algn="ctr" rtl="0">
              <a:spcBef>
                <a:spcPts val="0"/>
              </a:spcBef>
              <a:spcAft>
                <a:spcPts val="0"/>
              </a:spcAft>
              <a:buClr>
                <a:schemeClr val="dk1"/>
              </a:buClr>
              <a:buFont typeface="Arial"/>
              <a:buNone/>
            </a:pPr>
            <a:r>
              <a:rPr lang="en-US" sz="4000">
                <a:latin typeface="Times New Roman"/>
                <a:ea typeface="Times New Roman"/>
                <a:cs typeface="Times New Roman"/>
                <a:sym typeface="Times New Roman"/>
              </a:rPr>
              <a:t>Spring 2018</a:t>
            </a:r>
            <a:endParaRPr sz="4000">
              <a:latin typeface="Times New Roman"/>
              <a:ea typeface="Times New Roman"/>
              <a:cs typeface="Times New Roman"/>
              <a:sym typeface="Times New Roman"/>
            </a:endParaRPr>
          </a:p>
        </p:txBody>
      </p:sp>
      <p:sp>
        <p:nvSpPr>
          <p:cNvPr id="81" name="Shape 81"/>
          <p:cNvSpPr txBox="1"/>
          <p:nvPr/>
        </p:nvSpPr>
        <p:spPr>
          <a:xfrm>
            <a:off x="585850" y="5942950"/>
            <a:ext cx="1550700" cy="6204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pic>
        <p:nvPicPr>
          <p:cNvPr id="82" name="Shape 82"/>
          <p:cNvPicPr preferRelativeResize="0"/>
          <p:nvPr/>
        </p:nvPicPr>
        <p:blipFill>
          <a:blip r:embed="rId3">
            <a:alphaModFix/>
          </a:blip>
          <a:stretch>
            <a:fillRect/>
          </a:stretch>
        </p:blipFill>
        <p:spPr>
          <a:xfrm>
            <a:off x="135925" y="5906863"/>
            <a:ext cx="3902675" cy="692587"/>
          </a:xfrm>
          <a:prstGeom prst="rect">
            <a:avLst/>
          </a:prstGeom>
          <a:noFill/>
          <a:ln>
            <a:noFill/>
          </a:ln>
        </p:spPr>
      </p:pic>
      <p:pic>
        <p:nvPicPr>
          <p:cNvPr id="83" name="Shape 83"/>
          <p:cNvPicPr preferRelativeResize="0"/>
          <p:nvPr/>
        </p:nvPicPr>
        <p:blipFill>
          <a:blip r:embed="rId4">
            <a:alphaModFix/>
          </a:blip>
          <a:stretch>
            <a:fillRect/>
          </a:stretch>
        </p:blipFill>
        <p:spPr>
          <a:xfrm>
            <a:off x="5850000" y="6060475"/>
            <a:ext cx="3065400" cy="620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a:latin typeface="Times New Roman"/>
                <a:ea typeface="Times New Roman"/>
                <a:cs typeface="Times New Roman"/>
                <a:sym typeface="Times New Roman"/>
              </a:rPr>
              <a:t>Sequence Diagram</a:t>
            </a:r>
            <a:endParaRPr sz="4000" b="1">
              <a:latin typeface="Times New Roman"/>
              <a:ea typeface="Times New Roman"/>
              <a:cs typeface="Times New Roman"/>
              <a:sym typeface="Times New Roman"/>
            </a:endParaRPr>
          </a:p>
        </p:txBody>
      </p:sp>
      <p:sp>
        <p:nvSpPr>
          <p:cNvPr id="151" name="Shape 151"/>
          <p:cNvSpPr txBox="1">
            <a:spLocks noGrp="1"/>
          </p:cNvSpPr>
          <p:nvPr>
            <p:ph type="body" idx="1"/>
          </p:nvPr>
        </p:nvSpPr>
        <p:spPr>
          <a:xfrm>
            <a:off x="779463" y="1828800"/>
            <a:ext cx="7583400" cy="4208400"/>
          </a:xfrm>
          <a:prstGeom prst="rect">
            <a:avLst/>
          </a:prstGeom>
          <a:noFill/>
          <a:ln>
            <a:noFill/>
          </a:ln>
        </p:spPr>
        <p:txBody>
          <a:bodyPr spcFirstLastPara="1" wrap="square" lIns="91425" tIns="45700" rIns="91425" bIns="45700" anchor="t" anchorCtr="0">
            <a:noAutofit/>
          </a:bodyPr>
          <a:lstStyle/>
          <a:p>
            <a:pPr marL="0" marR="0" lvl="0" indent="0" algn="l" rtl="0">
              <a:spcBef>
                <a:spcPts val="2000"/>
              </a:spcBef>
              <a:spcAft>
                <a:spcPts val="0"/>
              </a:spcAft>
              <a:buNone/>
            </a:pPr>
            <a:endParaRPr sz="2200" b="0" i="0" u="none" strike="noStrike" cap="none">
              <a:solidFill>
                <a:srgbClr val="001D4D"/>
              </a:solidFill>
              <a:latin typeface="Trebuchet MS"/>
              <a:ea typeface="Trebuchet MS"/>
              <a:cs typeface="Trebuchet MS"/>
              <a:sym typeface="Trebuchet MS"/>
            </a:endParaRPr>
          </a:p>
        </p:txBody>
      </p:sp>
      <p:pic>
        <p:nvPicPr>
          <p:cNvPr id="152" name="Shape 152"/>
          <p:cNvPicPr preferRelativeResize="0"/>
          <p:nvPr/>
        </p:nvPicPr>
        <p:blipFill>
          <a:blip r:embed="rId3">
            <a:alphaModFix/>
          </a:blip>
          <a:stretch>
            <a:fillRect/>
          </a:stretch>
        </p:blipFill>
        <p:spPr>
          <a:xfrm>
            <a:off x="779475" y="1828800"/>
            <a:ext cx="7583401" cy="4519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#669 Create About Us page</a:t>
            </a:r>
            <a:endParaRPr sz="4000" b="1" i="0" u="none" strike="noStrike" cap="none">
              <a:solidFill>
                <a:srgbClr val="001D4D"/>
              </a:solidFill>
              <a:latin typeface="Times New Roman"/>
              <a:ea typeface="Times New Roman"/>
              <a:cs typeface="Times New Roman"/>
              <a:sym typeface="Times New Roman"/>
            </a:endParaRPr>
          </a:p>
        </p:txBody>
      </p:sp>
      <p:sp>
        <p:nvSpPr>
          <p:cNvPr id="191" name="Shape 191"/>
          <p:cNvSpPr txBox="1">
            <a:spLocks noGrp="1"/>
          </p:cNvSpPr>
          <p:nvPr>
            <p:ph type="body" idx="1"/>
          </p:nvPr>
        </p:nvSpPr>
        <p:spPr>
          <a:xfrm>
            <a:off x="779475" y="1425600"/>
            <a:ext cx="5237100" cy="46116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Description:</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As a user, I want a About Us page, so that I can learn about The Key Biscayne’s Citizen Scientist Project’s goals, history and partners.</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Acceptance Criteria:</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Reflect the information given about The Foundation in the home page of the website</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Show the Explore the Scientist Project Lab options in a horizontal slider</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Show the Get involved options in a horizontal slider</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Show the partners logo in the bottom of the page above the footer</a:t>
            </a:r>
            <a:endParaRPr sz="1500">
              <a:solidFill>
                <a:srgbClr val="000000"/>
              </a:solidFill>
              <a:latin typeface="Times New Roman"/>
              <a:ea typeface="Times New Roman"/>
              <a:cs typeface="Times New Roman"/>
              <a:sym typeface="Times New Roman"/>
            </a:endParaRPr>
          </a:p>
          <a:p>
            <a:pPr marL="0" marR="0" lvl="0" indent="0" algn="l" rtl="0">
              <a:spcBef>
                <a:spcPts val="2000"/>
              </a:spcBef>
              <a:spcAft>
                <a:spcPts val="0"/>
              </a:spcAft>
              <a:buNone/>
            </a:pPr>
            <a:endParaRPr/>
          </a:p>
        </p:txBody>
      </p:sp>
      <p:pic>
        <p:nvPicPr>
          <p:cNvPr id="192" name="Shape 192"/>
          <p:cNvPicPr preferRelativeResize="0"/>
          <p:nvPr/>
        </p:nvPicPr>
        <p:blipFill>
          <a:blip r:embed="rId3">
            <a:alphaModFix/>
          </a:blip>
          <a:stretch>
            <a:fillRect/>
          </a:stretch>
        </p:blipFill>
        <p:spPr>
          <a:xfrm>
            <a:off x="6016625" y="1425600"/>
            <a:ext cx="2346253" cy="4611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#670 - Create application’s header</a:t>
            </a:r>
            <a:r>
              <a:rPr lang="en-US" b="1">
                <a:latin typeface="Times New Roman"/>
                <a:ea typeface="Times New Roman"/>
                <a:cs typeface="Times New Roman"/>
                <a:sym typeface="Times New Roman"/>
              </a:rPr>
              <a:t> </a:t>
            </a:r>
            <a:endParaRPr b="1" i="0" u="none" strike="noStrike" cap="none">
              <a:solidFill>
                <a:srgbClr val="001D4D"/>
              </a:solidFill>
              <a:latin typeface="Times New Roman"/>
              <a:ea typeface="Times New Roman"/>
              <a:cs typeface="Times New Roman"/>
              <a:sym typeface="Times New Roman"/>
            </a:endParaRPr>
          </a:p>
        </p:txBody>
      </p:sp>
      <p:sp>
        <p:nvSpPr>
          <p:cNvPr id="207" name="Shape 207"/>
          <p:cNvSpPr txBox="1">
            <a:spLocks noGrp="1"/>
          </p:cNvSpPr>
          <p:nvPr>
            <p:ph type="body" idx="1"/>
          </p:nvPr>
        </p:nvSpPr>
        <p:spPr>
          <a:xfrm>
            <a:off x="779475" y="1437225"/>
            <a:ext cx="4544100" cy="45999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Description:</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As a user, I want a header that contains the navigation panel button and the application’s logo, so that I can clearly identify the menu and see which application I’m using.</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a:solidFill>
                  <a:srgbClr val="000000"/>
                </a:solidFill>
                <a:latin typeface="Times New Roman"/>
                <a:ea typeface="Times New Roman"/>
                <a:cs typeface="Times New Roman"/>
                <a:sym typeface="Times New Roman"/>
              </a:rPr>
              <a:t> </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Acceptance Criteria:</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Should be permanently fixed on top of the screen, in every page</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Logo should be located to the right of the header button</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Should have a button to the left of the logo that opens the navigation menu view or that links back to the previous page</a:t>
            </a:r>
            <a:endParaRPr sz="1500">
              <a:solidFill>
                <a:srgbClr val="000000"/>
              </a:solidFill>
              <a:latin typeface="Times New Roman"/>
              <a:ea typeface="Times New Roman"/>
              <a:cs typeface="Times New Roman"/>
              <a:sym typeface="Times New Roman"/>
            </a:endParaRPr>
          </a:p>
          <a:p>
            <a:pPr marL="0" marR="0" lvl="0" indent="0" algn="l" rtl="0">
              <a:spcBef>
                <a:spcPts val="2000"/>
              </a:spcBef>
              <a:spcAft>
                <a:spcPts val="0"/>
              </a:spcAft>
              <a:buNone/>
            </a:pPr>
            <a:endParaRPr/>
          </a:p>
        </p:txBody>
      </p:sp>
      <p:pic>
        <p:nvPicPr>
          <p:cNvPr id="208" name="Shape 208"/>
          <p:cNvPicPr preferRelativeResize="0"/>
          <p:nvPr/>
        </p:nvPicPr>
        <p:blipFill>
          <a:blip r:embed="rId3">
            <a:alphaModFix/>
          </a:blip>
          <a:stretch>
            <a:fillRect/>
          </a:stretch>
        </p:blipFill>
        <p:spPr>
          <a:xfrm>
            <a:off x="5323673" y="2824625"/>
            <a:ext cx="1643975" cy="3212581"/>
          </a:xfrm>
          <a:prstGeom prst="rect">
            <a:avLst/>
          </a:prstGeom>
          <a:noFill/>
          <a:ln>
            <a:noFill/>
          </a:ln>
        </p:spPr>
      </p:pic>
      <p:pic>
        <p:nvPicPr>
          <p:cNvPr id="209" name="Shape 209"/>
          <p:cNvPicPr preferRelativeResize="0"/>
          <p:nvPr/>
        </p:nvPicPr>
        <p:blipFill>
          <a:blip r:embed="rId4">
            <a:alphaModFix/>
          </a:blip>
          <a:stretch>
            <a:fillRect/>
          </a:stretch>
        </p:blipFill>
        <p:spPr>
          <a:xfrm>
            <a:off x="7139642" y="1437225"/>
            <a:ext cx="1643982" cy="31893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a:t>
            </a:r>
            <a:r>
              <a:rPr lang="en-US" sz="4000" b="1" smtClean="0">
                <a:latin typeface="Times New Roman"/>
                <a:ea typeface="Times New Roman"/>
                <a:cs typeface="Times New Roman"/>
                <a:sym typeface="Times New Roman"/>
              </a:rPr>
              <a:t>#671 </a:t>
            </a:r>
            <a:r>
              <a:rPr lang="mr-IN" sz="4000" b="1" smtClean="0">
                <a:latin typeface="Times New Roman"/>
                <a:ea typeface="Times New Roman"/>
                <a:cs typeface="Times New Roman"/>
                <a:sym typeface="Times New Roman"/>
              </a:rPr>
              <a:t>–</a:t>
            </a:r>
            <a:r>
              <a:rPr lang="en-US" sz="4000" b="1" smtClean="0">
                <a:latin typeface="Times New Roman"/>
                <a:ea typeface="Times New Roman"/>
                <a:cs typeface="Times New Roman"/>
                <a:sym typeface="Times New Roman"/>
              </a:rPr>
              <a:t> Social Media Footer</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457200" lvl="0" indent="-323850" rtl="0">
              <a:spcBef>
                <a:spcPts val="0"/>
              </a:spcBef>
              <a:spcAft>
                <a:spcPts val="0"/>
              </a:spcAft>
              <a:buClr>
                <a:srgbClr val="000000"/>
              </a:buClr>
              <a:buSzPts val="1500"/>
              <a:buFont typeface="Times New Roman"/>
              <a:buAutoNum type="arabicPeriod"/>
            </a:pPr>
            <a:endParaRPr sz="1600">
              <a:solidFill>
                <a:srgbClr val="000000"/>
              </a:solidFill>
              <a:latin typeface="Times New Roman"/>
              <a:ea typeface="Times New Roman"/>
              <a:cs typeface="Times New Roman"/>
              <a:sym typeface="Times New Roman"/>
            </a:endParaRPr>
          </a:p>
          <a:p>
            <a:pPr marL="0" lvl="0" indent="0">
              <a:lnSpc>
                <a:spcPct val="150000"/>
              </a:lnSpc>
              <a:spcBef>
                <a:spcPts val="0"/>
              </a:spcBef>
              <a:buNone/>
            </a:pPr>
            <a:r>
              <a:rPr lang="en-US" sz="1600" b="1"/>
              <a:t>Description</a:t>
            </a:r>
            <a:r>
              <a:rPr lang="en-US" sz="1600"/>
              <a:t>:</a:t>
            </a:r>
          </a:p>
          <a:p>
            <a:pPr marL="0" lvl="0" indent="0">
              <a:spcBef>
                <a:spcPts val="0"/>
              </a:spcBef>
              <a:buNone/>
            </a:pPr>
            <a:r>
              <a:rPr lang="en-US" sz="1600"/>
              <a:t>As a user, I want a footer at the bottom of every page, so that I can recognize the foundation and connect to their social media if I would want </a:t>
            </a:r>
            <a:r>
              <a:rPr lang="en-US" sz="1600"/>
              <a:t>to</a:t>
            </a:r>
            <a:r>
              <a:rPr lang="en-US" sz="1600" smtClean="0"/>
              <a:t>.</a:t>
            </a:r>
          </a:p>
          <a:p>
            <a:pPr marL="0" lvl="0" indent="0">
              <a:spcBef>
                <a:spcPts val="0"/>
              </a:spcBef>
              <a:buNone/>
            </a:pPr>
            <a:endParaRPr lang="en-US" sz="1600"/>
          </a:p>
          <a:p>
            <a:pPr marL="0" lvl="0" indent="0">
              <a:spcBef>
                <a:spcPts val="0"/>
              </a:spcBef>
              <a:buNone/>
            </a:pPr>
            <a:r>
              <a:rPr lang="en-US" sz="1600" b="1"/>
              <a:t>Acceptance Criteria:</a:t>
            </a:r>
          </a:p>
          <a:p>
            <a:pPr lvl="0" indent="-330200">
              <a:spcBef>
                <a:spcPts val="0"/>
              </a:spcBef>
              <a:buSzPts val="1600"/>
              <a:buAutoNum type="arabicPeriod"/>
            </a:pPr>
            <a:r>
              <a:rPr lang="en-US" sz="1600"/>
              <a:t>Should contain all the social media icon links.</a:t>
            </a:r>
          </a:p>
          <a:p>
            <a:pPr lvl="0" indent="-330200">
              <a:spcBef>
                <a:spcPts val="0"/>
              </a:spcBef>
              <a:buSzPts val="1600"/>
              <a:buAutoNum type="arabicPeriod"/>
            </a:pPr>
            <a:r>
              <a:rPr lang="en-US" sz="1600"/>
              <a:t>Fixed at the bottom of content, not bottom of screen.</a:t>
            </a:r>
          </a:p>
          <a:p>
            <a:pPr lvl="0" indent="-330200">
              <a:spcBef>
                <a:spcPts val="0"/>
              </a:spcBef>
              <a:buSzPts val="1600"/>
              <a:buAutoNum type="arabicPeriod"/>
            </a:pPr>
            <a:r>
              <a:rPr lang="en-US" sz="1600"/>
              <a:t>Footer label must follow the style guideline provided.</a:t>
            </a:r>
          </a:p>
          <a:p>
            <a:pPr lvl="0" indent="-330200">
              <a:spcBef>
                <a:spcPts val="0"/>
              </a:spcBef>
              <a:buSzPts val="1600"/>
              <a:buAutoNum type="arabicPeriod"/>
            </a:pPr>
            <a:r>
              <a:rPr lang="en-US" sz="1600"/>
              <a:t>The entire text of the footer label must be visible even on smaller devices.</a:t>
            </a:r>
          </a:p>
          <a:p>
            <a:pPr marL="0" marR="0" lvl="0" indent="0" algn="l" rtl="0">
              <a:spcBef>
                <a:spcPts val="0"/>
              </a:spcBef>
              <a:spcAft>
                <a:spcPts val="0"/>
              </a:spcAft>
              <a:buNone/>
            </a:pPr>
            <a:endParaRPr/>
          </a:p>
        </p:txBody>
      </p:sp>
      <p:pic>
        <p:nvPicPr>
          <p:cNvPr id="5" name="Shape 239"/>
          <p:cNvPicPr preferRelativeResize="0"/>
          <p:nvPr/>
        </p:nvPicPr>
        <p:blipFill>
          <a:blip r:embed="rId3">
            <a:alphaModFix/>
          </a:blip>
          <a:stretch>
            <a:fillRect/>
          </a:stretch>
        </p:blipFill>
        <p:spPr>
          <a:xfrm>
            <a:off x="6486975" y="1740275"/>
            <a:ext cx="2172075" cy="4139050"/>
          </a:xfrm>
          <a:prstGeom prst="rect">
            <a:avLst/>
          </a:prstGeom>
          <a:noFill/>
          <a:ln>
            <a:noFill/>
          </a:ln>
        </p:spPr>
      </p:pic>
    </p:spTree>
    <p:extLst>
      <p:ext uri="{BB962C8B-B14F-4D97-AF65-F5344CB8AC3E}">
        <p14:creationId xmlns:p14="http://schemas.microsoft.com/office/powerpoint/2010/main" val="2147399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smtClean="0">
                <a:latin typeface="Times New Roman"/>
                <a:ea typeface="Times New Roman"/>
                <a:cs typeface="Times New Roman"/>
                <a:sym typeface="Times New Roman"/>
              </a:rPr>
              <a:t>Class Diagram</a:t>
            </a:r>
            <a:endParaRPr sz="4000" b="1">
              <a:latin typeface="Times New Roman"/>
              <a:ea typeface="Times New Roman"/>
              <a:cs typeface="Times New Roman"/>
              <a:sym typeface="Times New Roman"/>
            </a:endParaRPr>
          </a:p>
        </p:txBody>
      </p:sp>
      <p:pic>
        <p:nvPicPr>
          <p:cNvPr id="4" name="Shape 248"/>
          <p:cNvPicPr preferRelativeResize="0"/>
          <p:nvPr/>
        </p:nvPicPr>
        <p:blipFill>
          <a:blip r:embed="rId3">
            <a:alphaModFix/>
          </a:blip>
          <a:stretch>
            <a:fillRect/>
          </a:stretch>
        </p:blipFill>
        <p:spPr>
          <a:xfrm>
            <a:off x="1071050" y="1722025"/>
            <a:ext cx="6859749" cy="4534399"/>
          </a:xfrm>
          <a:prstGeom prst="rect">
            <a:avLst/>
          </a:prstGeom>
          <a:noFill/>
          <a:ln>
            <a:noFill/>
          </a:ln>
        </p:spPr>
      </p:pic>
    </p:spTree>
    <p:extLst>
      <p:ext uri="{BB962C8B-B14F-4D97-AF65-F5344CB8AC3E}">
        <p14:creationId xmlns:p14="http://schemas.microsoft.com/office/powerpoint/2010/main" val="1096798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a:t>
            </a:r>
            <a:r>
              <a:rPr lang="en-US" sz="4000" b="1" smtClean="0">
                <a:latin typeface="Times New Roman"/>
                <a:ea typeface="Times New Roman"/>
                <a:cs typeface="Times New Roman"/>
                <a:sym typeface="Times New Roman"/>
              </a:rPr>
              <a:t>#672 </a:t>
            </a:r>
            <a:r>
              <a:rPr lang="mr-IN" sz="4000" b="1" smtClean="0">
                <a:latin typeface="Times New Roman"/>
                <a:ea typeface="Times New Roman"/>
                <a:cs typeface="Times New Roman"/>
                <a:sym typeface="Times New Roman"/>
              </a:rPr>
              <a:t>–</a:t>
            </a:r>
            <a:r>
              <a:rPr lang="en-US" sz="4000" b="1" smtClean="0">
                <a:latin typeface="Times New Roman"/>
                <a:ea typeface="Times New Roman"/>
                <a:cs typeface="Times New Roman"/>
                <a:sym typeface="Times New Roman"/>
              </a:rPr>
              <a:t> Create Home page</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b="1">
                <a:solidFill>
                  <a:srgbClr val="000000"/>
                </a:solidFill>
                <a:latin typeface="Times New Roman"/>
                <a:ea typeface="Times New Roman"/>
                <a:cs typeface="Times New Roman"/>
                <a:sym typeface="Times New Roman"/>
              </a:rPr>
              <a:t>Description:</a:t>
            </a:r>
            <a:endParaRPr sz="1500" b="1">
              <a:solidFill>
                <a:srgbClr val="000000"/>
              </a:solidFill>
              <a:latin typeface="Times New Roman"/>
              <a:ea typeface="Times New Roman"/>
              <a:cs typeface="Times New Roman"/>
              <a:sym typeface="Times New Roman"/>
            </a:endParaRPr>
          </a:p>
          <a:p>
            <a:pPr indent="-323850">
              <a:spcBef>
                <a:spcPts val="0"/>
              </a:spcBef>
              <a:buClr>
                <a:srgbClr val="000000"/>
              </a:buClr>
              <a:buSzPts val="1500"/>
              <a:buFont typeface="Times New Roman"/>
              <a:buChar char="●"/>
            </a:pPr>
            <a:r>
              <a:rPr lang="en-US" sz="1400"/>
              <a:t>As a user, I want a Homepage that showcases certain parts of the application, so that I can have quick &amp; easy access to major areas of the </a:t>
            </a:r>
            <a:r>
              <a:rPr lang="en-US" sz="1400"/>
              <a:t>app</a:t>
            </a:r>
            <a:r>
              <a:rPr lang="en-US" sz="1400" smtClean="0"/>
              <a:t>.</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a:solidFill>
                  <a:srgbClr val="000000"/>
                </a:solidFill>
                <a:latin typeface="Times New Roman"/>
                <a:ea typeface="Times New Roman"/>
                <a:cs typeface="Times New Roman"/>
                <a:sym typeface="Times New Roman"/>
              </a:rPr>
              <a:t> </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Acceptance Criteria:</a:t>
            </a:r>
            <a:endParaRPr sz="1500" b="1">
              <a:solidFill>
                <a:srgbClr val="000000"/>
              </a:solidFill>
              <a:latin typeface="Times New Roman"/>
              <a:ea typeface="Times New Roman"/>
              <a:cs typeface="Times New Roman"/>
              <a:sym typeface="Times New Roman"/>
            </a:endParaRPr>
          </a:p>
          <a:p>
            <a:pPr lvl="0" indent="-330200">
              <a:spcBef>
                <a:spcPts val="0"/>
              </a:spcBef>
              <a:buSzPts val="1600"/>
              <a:buAutoNum type="arabicPeriod"/>
            </a:pPr>
            <a:r>
              <a:rPr lang="en-US" sz="1400"/>
              <a:t>Be built in a simple &amp; scalable way.</a:t>
            </a:r>
          </a:p>
          <a:p>
            <a:pPr lvl="0" indent="-330200">
              <a:spcBef>
                <a:spcPts val="0"/>
              </a:spcBef>
              <a:buSzPts val="1600"/>
              <a:buAutoNum type="arabicPeriod"/>
            </a:pPr>
            <a:r>
              <a:rPr lang="en-US" sz="1400"/>
              <a:t>There should be no broken links in any of the grid items.</a:t>
            </a:r>
          </a:p>
          <a:p>
            <a:pPr lvl="0" indent="-330200">
              <a:spcBef>
                <a:spcPts val="0"/>
              </a:spcBef>
              <a:buSzPts val="1600"/>
              <a:buAutoNum type="arabicPeriod"/>
            </a:pPr>
            <a:r>
              <a:rPr lang="en-US" sz="1400"/>
              <a:t>When a grid item is clicked it should take you to the page it refers to.</a:t>
            </a:r>
          </a:p>
          <a:p>
            <a:pPr lvl="0" indent="-330200">
              <a:spcBef>
                <a:spcPts val="0"/>
              </a:spcBef>
              <a:buSzPts val="1600"/>
              <a:buAutoNum type="arabicPeriod"/>
            </a:pPr>
            <a:r>
              <a:rPr lang="en-US" sz="1400"/>
              <a:t>Should be vertically scrollable.</a:t>
            </a:r>
          </a:p>
          <a:p>
            <a:pPr lvl="0" indent="-330200">
              <a:spcBef>
                <a:spcPts val="0"/>
              </a:spcBef>
              <a:buSzPts val="1600"/>
              <a:buAutoNum type="arabicPeriod"/>
            </a:pPr>
            <a:r>
              <a:rPr lang="en-US" sz="1400"/>
              <a:t>Should be structured as a grid of images &amp; text that link to specific sections of the app.</a:t>
            </a:r>
          </a:p>
          <a:p>
            <a:pPr lvl="0" indent="-330200">
              <a:spcBef>
                <a:spcPts val="0"/>
              </a:spcBef>
              <a:buSzPts val="1600"/>
              <a:buAutoNum type="arabicPeriod"/>
            </a:pPr>
            <a:r>
              <a:rPr lang="en-US" sz="1400"/>
              <a:t>Labels must follow the style guideline provided.</a:t>
            </a:r>
          </a:p>
          <a:p>
            <a:pPr marL="457200" lvl="0" indent="-323850" rtl="0">
              <a:spcBef>
                <a:spcPts val="0"/>
              </a:spcBef>
              <a:spcAft>
                <a:spcPts val="0"/>
              </a:spcAft>
              <a:buClr>
                <a:srgbClr val="000000"/>
              </a:buClr>
              <a:buSzPts val="1500"/>
              <a:buFont typeface="Times New Roman"/>
              <a:buAutoNum type="arabicPeriod"/>
            </a:pPr>
            <a:endParaRPr sz="150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a:p>
        </p:txBody>
      </p:sp>
      <p:pic>
        <p:nvPicPr>
          <p:cNvPr id="4" name="Shape 211"/>
          <p:cNvPicPr preferRelativeResize="0"/>
          <p:nvPr/>
        </p:nvPicPr>
        <p:blipFill>
          <a:blip r:embed="rId3">
            <a:alphaModFix/>
          </a:blip>
          <a:stretch>
            <a:fillRect/>
          </a:stretch>
        </p:blipFill>
        <p:spPr>
          <a:xfrm>
            <a:off x="6486975" y="1716325"/>
            <a:ext cx="2352225" cy="4186960"/>
          </a:xfrm>
          <a:prstGeom prst="rect">
            <a:avLst/>
          </a:prstGeom>
          <a:noFill/>
          <a:ln>
            <a:noFill/>
          </a:ln>
        </p:spPr>
      </p:pic>
    </p:spTree>
    <p:extLst>
      <p:ext uri="{BB962C8B-B14F-4D97-AF65-F5344CB8AC3E}">
        <p14:creationId xmlns:p14="http://schemas.microsoft.com/office/powerpoint/2010/main" val="2782244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smtClean="0">
                <a:latin typeface="Times New Roman"/>
                <a:ea typeface="Times New Roman"/>
                <a:cs typeface="Times New Roman"/>
                <a:sym typeface="Times New Roman"/>
              </a:rPr>
              <a:t>Class Diagram</a:t>
            </a:r>
            <a:endParaRPr sz="4000" b="1">
              <a:latin typeface="Times New Roman"/>
              <a:ea typeface="Times New Roman"/>
              <a:cs typeface="Times New Roman"/>
              <a:sym typeface="Times New Roman"/>
            </a:endParaRPr>
          </a:p>
        </p:txBody>
      </p:sp>
      <p:pic>
        <p:nvPicPr>
          <p:cNvPr id="6" name="Shape 220"/>
          <p:cNvPicPr preferRelativeResize="0"/>
          <p:nvPr/>
        </p:nvPicPr>
        <p:blipFill>
          <a:blip r:embed="rId3">
            <a:alphaModFix/>
          </a:blip>
          <a:stretch>
            <a:fillRect/>
          </a:stretch>
        </p:blipFill>
        <p:spPr>
          <a:xfrm>
            <a:off x="821000" y="1726275"/>
            <a:ext cx="7184124" cy="4304401"/>
          </a:xfrm>
          <a:prstGeom prst="rect">
            <a:avLst/>
          </a:prstGeom>
          <a:noFill/>
          <a:ln>
            <a:noFill/>
          </a:ln>
        </p:spPr>
      </p:pic>
    </p:spTree>
    <p:extLst>
      <p:ext uri="{BB962C8B-B14F-4D97-AF65-F5344CB8AC3E}">
        <p14:creationId xmlns:p14="http://schemas.microsoft.com/office/powerpoint/2010/main" val="610863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smtClean="0">
                <a:latin typeface="Times New Roman"/>
                <a:ea typeface="Times New Roman"/>
                <a:cs typeface="Times New Roman"/>
                <a:sym typeface="Times New Roman"/>
              </a:rPr>
              <a:t>Sequence</a:t>
            </a:r>
            <a:r>
              <a:rPr lang="en-US" sz="4000" b="1" smtClean="0">
                <a:latin typeface="Times New Roman"/>
                <a:ea typeface="Times New Roman"/>
                <a:cs typeface="Times New Roman"/>
                <a:sym typeface="Times New Roman"/>
              </a:rPr>
              <a:t> Diagram</a:t>
            </a:r>
            <a:endParaRPr sz="4000" b="1">
              <a:latin typeface="Times New Roman"/>
              <a:ea typeface="Times New Roman"/>
              <a:cs typeface="Times New Roman"/>
              <a:sym typeface="Times New Roman"/>
            </a:endParaRPr>
          </a:p>
        </p:txBody>
      </p:sp>
      <p:pic>
        <p:nvPicPr>
          <p:cNvPr id="4" name="Shape 229"/>
          <p:cNvPicPr preferRelativeResize="0"/>
          <p:nvPr/>
        </p:nvPicPr>
        <p:blipFill>
          <a:blip r:embed="rId3">
            <a:alphaModFix/>
          </a:blip>
          <a:stretch>
            <a:fillRect/>
          </a:stretch>
        </p:blipFill>
        <p:spPr>
          <a:xfrm>
            <a:off x="380325" y="1844825"/>
            <a:ext cx="8383350" cy="4251150"/>
          </a:xfrm>
          <a:prstGeom prst="rect">
            <a:avLst/>
          </a:prstGeom>
          <a:noFill/>
          <a:ln>
            <a:noFill/>
          </a:ln>
        </p:spPr>
      </p:pic>
    </p:spTree>
    <p:extLst>
      <p:ext uri="{BB962C8B-B14F-4D97-AF65-F5344CB8AC3E}">
        <p14:creationId xmlns:p14="http://schemas.microsoft.com/office/powerpoint/2010/main" val="1721621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#673 - Create Key Challenge page</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b="1">
                <a:solidFill>
                  <a:srgbClr val="000000"/>
                </a:solidFill>
                <a:latin typeface="Times New Roman"/>
                <a:ea typeface="Times New Roman"/>
                <a:cs typeface="Times New Roman"/>
                <a:sym typeface="Times New Roman"/>
              </a:rPr>
              <a:t>Description:</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As a user, I want a Key Challenge page that is populated with the content currently found on the website, so that this content can help guide me on which challenges I can join.</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a:solidFill>
                  <a:srgbClr val="000000"/>
                </a:solidFill>
                <a:latin typeface="Times New Roman"/>
                <a:ea typeface="Times New Roman"/>
                <a:cs typeface="Times New Roman"/>
                <a:sym typeface="Times New Roman"/>
              </a:rPr>
              <a:t> </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Acceptance Criteria:</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Be based on (</a:t>
            </a:r>
            <a:r>
              <a:rPr lang="en-US" sz="1500" u="sng">
                <a:solidFill>
                  <a:schemeClr val="hlink"/>
                </a:solidFill>
                <a:latin typeface="Times New Roman"/>
                <a:ea typeface="Times New Roman"/>
                <a:cs typeface="Times New Roman"/>
                <a:sym typeface="Times New Roman"/>
                <a:hlinkClick r:id="rId3"/>
              </a:rPr>
              <a:t>http://www.keyscience.org/projects/key-challenge/</a:t>
            </a:r>
            <a:r>
              <a:rPr lang="en-US" sz="1500">
                <a:solidFill>
                  <a:srgbClr val="000000"/>
                </a:solidFill>
                <a:latin typeface="Times New Roman"/>
                <a:ea typeface="Times New Roman"/>
                <a:cs typeface="Times New Roman"/>
                <a:sym typeface="Times New Roman"/>
              </a:rPr>
              <a:t>)</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The CSP, KBCF, and Fairchild logos should be displayed at the bottom of every Key Challenge page, similar to the website since this is a legal matter for the Foundation.</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The content should be presented in a single column layout with full width banner imagery while adding other imagery (max-width: 100%;) within large bodies of written content to be aligned above or under it..</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Should be a static page</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Do NOT have the three registration buttons(send user to browser)</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Have the Key Challenge Program PDF</a:t>
            </a:r>
            <a:endParaRPr sz="150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a:p>
        </p:txBody>
      </p:sp>
      <p:pic>
        <p:nvPicPr>
          <p:cNvPr id="160" name="Shape 160"/>
          <p:cNvPicPr preferRelativeResize="0"/>
          <p:nvPr/>
        </p:nvPicPr>
        <p:blipFill>
          <a:blip r:embed="rId4">
            <a:alphaModFix/>
          </a:blip>
          <a:stretch>
            <a:fillRect/>
          </a:stretch>
        </p:blipFill>
        <p:spPr>
          <a:xfrm>
            <a:off x="6070403" y="1425600"/>
            <a:ext cx="2292472" cy="4611600"/>
          </a:xfrm>
          <a:prstGeom prst="rect">
            <a:avLst/>
          </a:prstGeom>
          <a:noFill/>
          <a:ln>
            <a:noFill/>
          </a:ln>
        </p:spPr>
      </p:pic>
    </p:spTree>
    <p:extLst>
      <p:ext uri="{BB962C8B-B14F-4D97-AF65-F5344CB8AC3E}">
        <p14:creationId xmlns:p14="http://schemas.microsoft.com/office/powerpoint/2010/main" val="14668409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a:t>
            </a:r>
            <a:r>
              <a:rPr lang="en-US" sz="4000" b="1" smtClean="0">
                <a:latin typeface="Times New Roman"/>
                <a:ea typeface="Times New Roman"/>
                <a:cs typeface="Times New Roman"/>
                <a:sym typeface="Times New Roman"/>
              </a:rPr>
              <a:t>#674 </a:t>
            </a:r>
            <a:r>
              <a:rPr lang="mr-IN" sz="4000" b="1" smtClean="0">
                <a:latin typeface="Times New Roman"/>
                <a:ea typeface="Times New Roman"/>
                <a:cs typeface="Times New Roman"/>
                <a:sym typeface="Times New Roman"/>
              </a:rPr>
              <a:t>–</a:t>
            </a:r>
            <a:r>
              <a:rPr lang="en-US" sz="4000" b="1" smtClean="0">
                <a:latin typeface="Times New Roman"/>
                <a:ea typeface="Times New Roman"/>
                <a:cs typeface="Times New Roman"/>
                <a:sym typeface="Times New Roman"/>
              </a:rPr>
              <a:t> Create Mini Challenge page </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0" lvl="0" indent="0">
              <a:lnSpc>
                <a:spcPct val="150000"/>
              </a:lnSpc>
              <a:spcBef>
                <a:spcPts val="0"/>
              </a:spcBef>
              <a:buNone/>
            </a:pPr>
            <a:r>
              <a:rPr lang="en-US" sz="1400" b="1"/>
              <a:t>Description</a:t>
            </a:r>
            <a:r>
              <a:rPr lang="en-US" sz="1400"/>
              <a:t>:</a:t>
            </a:r>
          </a:p>
          <a:p>
            <a:pPr marL="0" lvl="0" indent="0">
              <a:spcBef>
                <a:spcPts val="0"/>
              </a:spcBef>
              <a:buNone/>
            </a:pPr>
            <a:r>
              <a:rPr lang="en-US" sz="1400"/>
              <a:t>As a user, I want a Mini Challenge page with all the written content and imagery from the mini challenge website page, so that I can decide if I want to join a mini challenge.</a:t>
            </a:r>
          </a:p>
          <a:p>
            <a:pPr marL="0" lvl="0" indent="0">
              <a:buNone/>
            </a:pPr>
            <a:r>
              <a:rPr lang="en-US" sz="1400" b="1"/>
              <a:t>Acceptance Criteria:</a:t>
            </a:r>
          </a:p>
          <a:p>
            <a:pPr lvl="0" indent="-330200">
              <a:buSzPts val="1600"/>
              <a:buAutoNum type="arabicPeriod"/>
            </a:pPr>
            <a:r>
              <a:rPr lang="en-US" sz="1400"/>
              <a:t>Be based on: (http://www.keyscience.org/projects/key-challenge/mini/)</a:t>
            </a:r>
          </a:p>
          <a:p>
            <a:pPr lvl="0" indent="-330200">
              <a:spcBef>
                <a:spcPts val="0"/>
              </a:spcBef>
              <a:buSzPts val="1600"/>
              <a:buAutoNum type="arabicPeriod"/>
            </a:pPr>
            <a:r>
              <a:rPr lang="en-US" sz="1400"/>
              <a:t>The CSP, KBCF, and Fairchild logos should be displayed at the bottom of the page, like the website since this is a legal matter for the Foundation.</a:t>
            </a:r>
          </a:p>
          <a:p>
            <a:pPr lvl="0" indent="-330200">
              <a:spcBef>
                <a:spcPts val="0"/>
              </a:spcBef>
              <a:buSzPts val="1600"/>
              <a:buAutoNum type="arabicPeriod"/>
            </a:pPr>
            <a:r>
              <a:rPr lang="en-US" sz="1400"/>
              <a:t>Should be a static page.</a:t>
            </a:r>
          </a:p>
          <a:p>
            <a:pPr marL="0" marR="0" lvl="0" indent="0" algn="l" rtl="0">
              <a:spcBef>
                <a:spcPts val="0"/>
              </a:spcBef>
              <a:spcAft>
                <a:spcPts val="0"/>
              </a:spcAft>
              <a:buNone/>
            </a:pPr>
            <a:endParaRPr/>
          </a:p>
        </p:txBody>
      </p:sp>
      <p:pic>
        <p:nvPicPr>
          <p:cNvPr id="4" name="Shape 301"/>
          <p:cNvPicPr preferRelativeResize="0"/>
          <p:nvPr/>
        </p:nvPicPr>
        <p:blipFill>
          <a:blip r:embed="rId3">
            <a:alphaModFix/>
          </a:blip>
          <a:stretch>
            <a:fillRect/>
          </a:stretch>
        </p:blipFill>
        <p:spPr>
          <a:xfrm>
            <a:off x="6486975" y="1716312"/>
            <a:ext cx="2153525" cy="4082725"/>
          </a:xfrm>
          <a:prstGeom prst="rect">
            <a:avLst/>
          </a:prstGeom>
          <a:noFill/>
          <a:ln>
            <a:noFill/>
          </a:ln>
        </p:spPr>
      </p:pic>
    </p:spTree>
    <p:extLst>
      <p:ext uri="{BB962C8B-B14F-4D97-AF65-F5344CB8AC3E}">
        <p14:creationId xmlns:p14="http://schemas.microsoft.com/office/powerpoint/2010/main" val="610933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Pro</a:t>
            </a:r>
            <a:r>
              <a:rPr lang="en-US" sz="4000" b="1">
                <a:latin typeface="Times New Roman"/>
                <a:ea typeface="Times New Roman"/>
                <a:cs typeface="Times New Roman"/>
                <a:sym typeface="Times New Roman"/>
              </a:rPr>
              <a:t>ject’s Purpose </a:t>
            </a:r>
            <a:endParaRPr sz="4000" b="1" i="0" u="none" strike="noStrike" cap="none">
              <a:solidFill>
                <a:srgbClr val="001D4D"/>
              </a:solidFill>
              <a:latin typeface="Times New Roman"/>
              <a:ea typeface="Times New Roman"/>
              <a:cs typeface="Times New Roman"/>
              <a:sym typeface="Times New Roman"/>
            </a:endParaRPr>
          </a:p>
        </p:txBody>
      </p:sp>
      <p:sp>
        <p:nvSpPr>
          <p:cNvPr id="90" name="Shape 90"/>
          <p:cNvSpPr txBox="1">
            <a:spLocks noGrp="1"/>
          </p:cNvSpPr>
          <p:nvPr>
            <p:ph type="body" idx="1"/>
          </p:nvPr>
        </p:nvSpPr>
        <p:spPr>
          <a:xfrm>
            <a:off x="779475" y="1425600"/>
            <a:ext cx="3807900" cy="50970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US" sz="1500">
                <a:solidFill>
                  <a:srgbClr val="000000"/>
                </a:solidFill>
                <a:latin typeface="Times New Roman"/>
                <a:ea typeface="Times New Roman"/>
                <a:cs typeface="Times New Roman"/>
                <a:sym typeface="Times New Roman"/>
              </a:rPr>
              <a:t>An iOS application was requested to help The Key Biscayne Citizen Scientist Project further fulfill their mission of having citizen and professional scientists monitor, protect and share information on the most critical natural resources of Key Biscayne. </a:t>
            </a:r>
            <a:endParaRPr sz="1500">
              <a:solidFill>
                <a:srgbClr val="000000"/>
              </a:solidFill>
              <a:latin typeface="Times New Roman"/>
              <a:ea typeface="Times New Roman"/>
              <a:cs typeface="Times New Roman"/>
              <a:sym typeface="Times New Roman"/>
            </a:endParaRPr>
          </a:p>
          <a:p>
            <a:pPr marL="0" marR="914400" lvl="0" indent="0" rtl="0">
              <a:spcBef>
                <a:spcPts val="0"/>
              </a:spcBef>
              <a:spcAft>
                <a:spcPts val="0"/>
              </a:spcAft>
              <a:buNone/>
            </a:pPr>
            <a:endParaRPr sz="1500">
              <a:solidFill>
                <a:srgbClr val="000000"/>
              </a:solidFill>
              <a:latin typeface="Times New Roman"/>
              <a:ea typeface="Times New Roman"/>
              <a:cs typeface="Times New Roman"/>
              <a:sym typeface="Times New Roman"/>
            </a:endParaRPr>
          </a:p>
          <a:p>
            <a:pPr marL="0" marR="914400" lvl="0" indent="0" rtl="0">
              <a:spcBef>
                <a:spcPts val="0"/>
              </a:spcBef>
              <a:spcAft>
                <a:spcPts val="0"/>
              </a:spcAft>
              <a:buNone/>
            </a:pPr>
            <a:r>
              <a:rPr lang="en-US" sz="1500">
                <a:solidFill>
                  <a:srgbClr val="000000"/>
                </a:solidFill>
                <a:latin typeface="Times New Roman"/>
                <a:ea typeface="Times New Roman"/>
                <a:cs typeface="Times New Roman"/>
                <a:sym typeface="Times New Roman"/>
              </a:rPr>
              <a:t>The iOS application aims to feature the information provided on the Key Science website as well as integrating: </a:t>
            </a:r>
            <a:endParaRPr sz="1500">
              <a:solidFill>
                <a:srgbClr val="000000"/>
              </a:solidFill>
              <a:latin typeface="Times New Roman"/>
              <a:ea typeface="Times New Roman"/>
              <a:cs typeface="Times New Roman"/>
              <a:sym typeface="Times New Roman"/>
            </a:endParaRPr>
          </a:p>
          <a:p>
            <a:pPr marL="457200" marR="9144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Offline viewing</a:t>
            </a:r>
            <a:endParaRPr sz="1500">
              <a:solidFill>
                <a:srgbClr val="000000"/>
              </a:solidFill>
              <a:latin typeface="Times New Roman"/>
              <a:ea typeface="Times New Roman"/>
              <a:cs typeface="Times New Roman"/>
              <a:sym typeface="Times New Roman"/>
            </a:endParaRPr>
          </a:p>
          <a:p>
            <a:pPr marL="457200" marR="9144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An easier to use mobile user interfaces</a:t>
            </a:r>
            <a:endParaRPr sz="1500">
              <a:solidFill>
                <a:srgbClr val="000000"/>
              </a:solidFill>
              <a:latin typeface="Times New Roman"/>
              <a:ea typeface="Times New Roman"/>
              <a:cs typeface="Times New Roman"/>
              <a:sym typeface="Times New Roman"/>
            </a:endParaRPr>
          </a:p>
          <a:p>
            <a:pPr marL="457200" marR="9144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User profiles</a:t>
            </a:r>
            <a:endParaRPr sz="1500">
              <a:solidFill>
                <a:srgbClr val="000000"/>
              </a:solidFill>
              <a:latin typeface="Times New Roman"/>
              <a:ea typeface="Times New Roman"/>
              <a:cs typeface="Times New Roman"/>
              <a:sym typeface="Times New Roman"/>
            </a:endParaRPr>
          </a:p>
          <a:p>
            <a:pPr marL="457200" marR="9144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The Geo Hunt educational game.</a:t>
            </a:r>
            <a:endParaRPr sz="1500">
              <a:solidFill>
                <a:srgbClr val="000000"/>
              </a:solidFill>
              <a:latin typeface="Times New Roman"/>
              <a:ea typeface="Times New Roman"/>
              <a:cs typeface="Times New Roman"/>
              <a:sym typeface="Times New Roman"/>
            </a:endParaRPr>
          </a:p>
          <a:p>
            <a:pPr marL="0" marR="914400" lvl="0" indent="0" rtl="0">
              <a:lnSpc>
                <a:spcPct val="100000"/>
              </a:lnSpc>
              <a:spcBef>
                <a:spcPts val="0"/>
              </a:spcBef>
              <a:spcAft>
                <a:spcPts val="0"/>
              </a:spcAft>
              <a:buNone/>
            </a:pPr>
            <a:endParaRPr sz="1800">
              <a:solidFill>
                <a:srgbClr val="000000"/>
              </a:solidFill>
              <a:latin typeface="Times New Roman"/>
              <a:ea typeface="Times New Roman"/>
              <a:cs typeface="Times New Roman"/>
              <a:sym typeface="Times New Roman"/>
            </a:endParaRPr>
          </a:p>
          <a:p>
            <a:pPr marL="0" marR="914400" lvl="0" indent="0" rtl="0">
              <a:lnSpc>
                <a:spcPct val="100000"/>
              </a:lnSpc>
              <a:spcBef>
                <a:spcPts val="0"/>
              </a:spcBef>
              <a:spcAft>
                <a:spcPts val="0"/>
              </a:spcAft>
              <a:buNone/>
            </a:pPr>
            <a:endParaRPr sz="1800">
              <a:solidFill>
                <a:srgbClr val="000000"/>
              </a:solidFill>
              <a:latin typeface="Times New Roman"/>
              <a:ea typeface="Times New Roman"/>
              <a:cs typeface="Times New Roman"/>
              <a:sym typeface="Times New Roman"/>
            </a:endParaRPr>
          </a:p>
        </p:txBody>
      </p:sp>
      <p:pic>
        <p:nvPicPr>
          <p:cNvPr id="91" name="Shape 91"/>
          <p:cNvPicPr preferRelativeResize="0"/>
          <p:nvPr/>
        </p:nvPicPr>
        <p:blipFill>
          <a:blip r:embed="rId3">
            <a:alphaModFix/>
          </a:blip>
          <a:stretch>
            <a:fillRect/>
          </a:stretch>
        </p:blipFill>
        <p:spPr>
          <a:xfrm>
            <a:off x="4554975" y="1525050"/>
            <a:ext cx="3807900" cy="38079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smtClean="0">
                <a:latin typeface="Times New Roman"/>
                <a:ea typeface="Times New Roman"/>
                <a:cs typeface="Times New Roman"/>
                <a:sym typeface="Times New Roman"/>
              </a:rPr>
              <a:t>Class Diagram</a:t>
            </a:r>
            <a:endParaRPr sz="4000" b="1">
              <a:latin typeface="Times New Roman"/>
              <a:ea typeface="Times New Roman"/>
              <a:cs typeface="Times New Roman"/>
              <a:sym typeface="Times New Roman"/>
            </a:endParaRPr>
          </a:p>
        </p:txBody>
      </p:sp>
      <p:pic>
        <p:nvPicPr>
          <p:cNvPr id="4" name="Shape 310"/>
          <p:cNvPicPr preferRelativeResize="0"/>
          <p:nvPr/>
        </p:nvPicPr>
        <p:blipFill>
          <a:blip r:embed="rId3">
            <a:alphaModFix/>
          </a:blip>
          <a:stretch>
            <a:fillRect/>
          </a:stretch>
        </p:blipFill>
        <p:spPr>
          <a:xfrm>
            <a:off x="1281838" y="1803737"/>
            <a:ext cx="6580322" cy="4195850"/>
          </a:xfrm>
          <a:prstGeom prst="rect">
            <a:avLst/>
          </a:prstGeom>
          <a:noFill/>
          <a:ln>
            <a:noFill/>
          </a:ln>
        </p:spPr>
      </p:pic>
    </p:spTree>
    <p:extLst>
      <p:ext uri="{BB962C8B-B14F-4D97-AF65-F5344CB8AC3E}">
        <p14:creationId xmlns:p14="http://schemas.microsoft.com/office/powerpoint/2010/main" val="9497451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a:t>
            </a:r>
            <a:r>
              <a:rPr lang="en-US" sz="4000" b="1" smtClean="0">
                <a:latin typeface="Times New Roman"/>
                <a:ea typeface="Times New Roman"/>
                <a:cs typeface="Times New Roman"/>
                <a:sym typeface="Times New Roman"/>
              </a:rPr>
              <a:t>#675 </a:t>
            </a:r>
            <a:r>
              <a:rPr lang="mr-IN" sz="4000" b="1" smtClean="0">
                <a:latin typeface="Times New Roman"/>
                <a:ea typeface="Times New Roman"/>
                <a:cs typeface="Times New Roman"/>
                <a:sym typeface="Times New Roman"/>
              </a:rPr>
              <a:t>–</a:t>
            </a:r>
            <a:r>
              <a:rPr lang="en-US" sz="4000" b="1" smtClean="0">
                <a:latin typeface="Times New Roman"/>
                <a:ea typeface="Times New Roman"/>
                <a:cs typeface="Times New Roman"/>
                <a:sym typeface="Times New Roman"/>
              </a:rPr>
              <a:t> Create Previous Winners page</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0" lvl="0" indent="0">
              <a:lnSpc>
                <a:spcPct val="150000"/>
              </a:lnSpc>
              <a:spcBef>
                <a:spcPts val="0"/>
              </a:spcBef>
              <a:buNone/>
            </a:pPr>
            <a:r>
              <a:rPr lang="en-US" sz="1400" b="1"/>
              <a:t>Description</a:t>
            </a:r>
            <a:r>
              <a:rPr lang="en-US" sz="1400"/>
              <a:t>:</a:t>
            </a:r>
          </a:p>
          <a:p>
            <a:pPr marL="0" lvl="0" indent="0">
              <a:spcBef>
                <a:spcPts val="0"/>
              </a:spcBef>
              <a:buNone/>
            </a:pPr>
            <a:r>
              <a:rPr lang="en-US" sz="1400"/>
              <a:t>As a user, I want a Previous Winners page that reflects all the content in the website, so that I can use this information as motivation to join a Key Challenge.</a:t>
            </a:r>
          </a:p>
          <a:p>
            <a:pPr marL="0" lvl="0" indent="0">
              <a:buNone/>
            </a:pPr>
            <a:r>
              <a:rPr lang="en-US" sz="1400" b="1"/>
              <a:t>Acceptance Criteria:</a:t>
            </a:r>
          </a:p>
          <a:p>
            <a:pPr lvl="0" indent="-330200">
              <a:buSzPts val="1600"/>
              <a:buAutoNum type="arabicPeriod"/>
            </a:pPr>
            <a:r>
              <a:rPr lang="en-US" sz="1400"/>
              <a:t>http://www.keyscience.org/projects/key-challenge/2015-2016-key-challenge-winners/</a:t>
            </a:r>
          </a:p>
          <a:p>
            <a:pPr lvl="0" indent="-330200">
              <a:spcBef>
                <a:spcPts val="0"/>
              </a:spcBef>
              <a:buSzPts val="1600"/>
              <a:buAutoNum type="arabicPeriod"/>
            </a:pPr>
            <a:r>
              <a:rPr lang="en-US" sz="1400"/>
              <a:t>The CSP, KBCF, and Fairchild logos should be displayed at the bottom of the page, like the website since this is a legal matter for the Foundation.</a:t>
            </a:r>
          </a:p>
          <a:p>
            <a:pPr lvl="0" indent="-330200">
              <a:spcBef>
                <a:spcPts val="0"/>
              </a:spcBef>
              <a:buSzPts val="1600"/>
              <a:buAutoNum type="arabicPeriod"/>
            </a:pPr>
            <a:r>
              <a:rPr lang="en-US" sz="1400"/>
              <a:t>Content should be shown stacked vertically with expand/hide toggle button to the left of the name because horizontally tabbed content does not translate well to mobile devices.</a:t>
            </a:r>
          </a:p>
          <a:p>
            <a:pPr marL="0" marR="0" lvl="0" indent="0" algn="l" rtl="0">
              <a:spcBef>
                <a:spcPts val="0"/>
              </a:spcBef>
              <a:spcAft>
                <a:spcPts val="0"/>
              </a:spcAft>
              <a:buNone/>
            </a:pPr>
            <a:endParaRPr/>
          </a:p>
        </p:txBody>
      </p:sp>
      <p:pic>
        <p:nvPicPr>
          <p:cNvPr id="4" name="Shape 320"/>
          <p:cNvPicPr preferRelativeResize="0"/>
          <p:nvPr/>
        </p:nvPicPr>
        <p:blipFill>
          <a:blip r:embed="rId3">
            <a:alphaModFix/>
          </a:blip>
          <a:stretch>
            <a:fillRect/>
          </a:stretch>
        </p:blipFill>
        <p:spPr>
          <a:xfrm>
            <a:off x="6550250" y="1716325"/>
            <a:ext cx="2095325" cy="4134025"/>
          </a:xfrm>
          <a:prstGeom prst="rect">
            <a:avLst/>
          </a:prstGeom>
          <a:noFill/>
          <a:ln>
            <a:noFill/>
          </a:ln>
        </p:spPr>
      </p:pic>
    </p:spTree>
    <p:extLst>
      <p:ext uri="{BB962C8B-B14F-4D97-AF65-F5344CB8AC3E}">
        <p14:creationId xmlns:p14="http://schemas.microsoft.com/office/powerpoint/2010/main" val="16655975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a:t>
            </a:r>
            <a:r>
              <a:rPr lang="en-US" sz="4000" b="1" smtClean="0">
                <a:latin typeface="Times New Roman"/>
                <a:ea typeface="Times New Roman"/>
                <a:cs typeface="Times New Roman"/>
                <a:sym typeface="Times New Roman"/>
              </a:rPr>
              <a:t>#676 </a:t>
            </a:r>
            <a:r>
              <a:rPr lang="mr-IN" sz="4000" b="1" smtClean="0">
                <a:latin typeface="Times New Roman"/>
                <a:ea typeface="Times New Roman"/>
                <a:cs typeface="Times New Roman"/>
                <a:sym typeface="Times New Roman"/>
              </a:rPr>
              <a:t>–</a:t>
            </a:r>
            <a:r>
              <a:rPr lang="en-US" sz="4000" b="1" smtClean="0">
                <a:latin typeface="Times New Roman"/>
                <a:ea typeface="Times New Roman"/>
                <a:cs typeface="Times New Roman"/>
                <a:sym typeface="Times New Roman"/>
              </a:rPr>
              <a:t> Create Water Watch page</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0" lvl="0" indent="0">
              <a:lnSpc>
                <a:spcPct val="150000"/>
              </a:lnSpc>
              <a:spcBef>
                <a:spcPts val="0"/>
              </a:spcBef>
              <a:buNone/>
            </a:pPr>
            <a:r>
              <a:rPr lang="en-US" sz="1400" b="1"/>
              <a:t>Description</a:t>
            </a:r>
            <a:r>
              <a:rPr lang="en-US" sz="1400"/>
              <a:t>:</a:t>
            </a:r>
          </a:p>
          <a:p>
            <a:pPr marL="0" lvl="0" indent="0">
              <a:spcBef>
                <a:spcPts val="0"/>
              </a:spcBef>
              <a:buNone/>
            </a:pPr>
            <a:r>
              <a:rPr lang="en-US" sz="1400"/>
              <a:t>As a user, I want a Water Watch page that is populated with the content currently found on the website, so that I can have a way to track the information provided by the Water Watch program through the application.</a:t>
            </a:r>
          </a:p>
          <a:p>
            <a:pPr marL="0" lvl="0" indent="0">
              <a:buNone/>
            </a:pPr>
            <a:r>
              <a:rPr lang="en-US" sz="1400" b="1"/>
              <a:t>Acceptance Criteria:</a:t>
            </a:r>
          </a:p>
          <a:p>
            <a:pPr lvl="0" indent="-330200">
              <a:buSzPts val="1600"/>
              <a:buAutoNum type="arabicPeriod"/>
            </a:pPr>
            <a:r>
              <a:rPr lang="en-US" sz="1400"/>
              <a:t>http://www.keyscience.org/projects/key-biscayne-water-watch/</a:t>
            </a:r>
          </a:p>
          <a:p>
            <a:pPr lvl="0" indent="-330200">
              <a:spcBef>
                <a:spcPts val="0"/>
              </a:spcBef>
              <a:buSzPts val="1600"/>
              <a:buAutoNum type="arabicPeriod"/>
            </a:pPr>
            <a:r>
              <a:rPr lang="en-US" sz="1400"/>
              <a:t>Include the Biscayne Bay Water Watch logo Should be able to view the various graphs and charts as legible, static images.</a:t>
            </a:r>
          </a:p>
          <a:p>
            <a:pPr lvl="0" indent="-330200">
              <a:spcBef>
                <a:spcPts val="0"/>
              </a:spcBef>
              <a:buSzPts val="1600"/>
              <a:buAutoNum type="arabicPeriod"/>
            </a:pPr>
            <a:r>
              <a:rPr lang="en-US" sz="1400"/>
              <a:t>Page should give access to access all the documents shown in the Water Watch website page, including various PDFs</a:t>
            </a:r>
          </a:p>
          <a:p>
            <a:pPr marL="0" marR="0" lvl="0" indent="0" algn="l" rtl="0">
              <a:spcBef>
                <a:spcPts val="0"/>
              </a:spcBef>
              <a:spcAft>
                <a:spcPts val="0"/>
              </a:spcAft>
              <a:buNone/>
            </a:pPr>
            <a:endParaRPr/>
          </a:p>
        </p:txBody>
      </p:sp>
      <p:pic>
        <p:nvPicPr>
          <p:cNvPr id="4" name="Shape 268"/>
          <p:cNvPicPr preferRelativeResize="0"/>
          <p:nvPr/>
        </p:nvPicPr>
        <p:blipFill>
          <a:blip r:embed="rId3">
            <a:alphaModFix/>
          </a:blip>
          <a:stretch>
            <a:fillRect/>
          </a:stretch>
        </p:blipFill>
        <p:spPr>
          <a:xfrm>
            <a:off x="6418800" y="1676225"/>
            <a:ext cx="2352225" cy="4163151"/>
          </a:xfrm>
          <a:prstGeom prst="rect">
            <a:avLst/>
          </a:prstGeom>
          <a:noFill/>
          <a:ln>
            <a:noFill/>
          </a:ln>
        </p:spPr>
      </p:pic>
    </p:spTree>
    <p:extLst>
      <p:ext uri="{BB962C8B-B14F-4D97-AF65-F5344CB8AC3E}">
        <p14:creationId xmlns:p14="http://schemas.microsoft.com/office/powerpoint/2010/main" val="9166740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smtClean="0">
                <a:latin typeface="Times New Roman"/>
                <a:ea typeface="Times New Roman"/>
                <a:cs typeface="Times New Roman"/>
                <a:sym typeface="Times New Roman"/>
              </a:rPr>
              <a:t>Class Diagram</a:t>
            </a:r>
            <a:endParaRPr sz="4000" b="1">
              <a:latin typeface="Times New Roman"/>
              <a:ea typeface="Times New Roman"/>
              <a:cs typeface="Times New Roman"/>
              <a:sym typeface="Times New Roman"/>
            </a:endParaRPr>
          </a:p>
        </p:txBody>
      </p:sp>
      <p:pic>
        <p:nvPicPr>
          <p:cNvPr id="5" name="Shape 277"/>
          <p:cNvPicPr preferRelativeResize="0"/>
          <p:nvPr/>
        </p:nvPicPr>
        <p:blipFill>
          <a:blip r:embed="rId3">
            <a:alphaModFix/>
          </a:blip>
          <a:stretch>
            <a:fillRect/>
          </a:stretch>
        </p:blipFill>
        <p:spPr>
          <a:xfrm>
            <a:off x="504497" y="1772650"/>
            <a:ext cx="8303171" cy="4258025"/>
          </a:xfrm>
          <a:prstGeom prst="rect">
            <a:avLst/>
          </a:prstGeom>
          <a:noFill/>
          <a:ln>
            <a:noFill/>
          </a:ln>
        </p:spPr>
      </p:pic>
    </p:spTree>
    <p:extLst>
      <p:ext uri="{BB962C8B-B14F-4D97-AF65-F5344CB8AC3E}">
        <p14:creationId xmlns:p14="http://schemas.microsoft.com/office/powerpoint/2010/main" val="16273577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a:t>
            </a:r>
            <a:r>
              <a:rPr lang="en-US" sz="4000" b="1" smtClean="0">
                <a:latin typeface="Times New Roman"/>
                <a:ea typeface="Times New Roman"/>
                <a:cs typeface="Times New Roman"/>
                <a:sym typeface="Times New Roman"/>
              </a:rPr>
              <a:t>#677 </a:t>
            </a:r>
            <a:r>
              <a:rPr lang="mr-IN" sz="4000" b="1" smtClean="0">
                <a:latin typeface="Times New Roman"/>
                <a:ea typeface="Times New Roman"/>
                <a:cs typeface="Times New Roman"/>
                <a:sym typeface="Times New Roman"/>
              </a:rPr>
              <a:t>–</a:t>
            </a:r>
            <a:r>
              <a:rPr lang="en-US" sz="4000" b="1" smtClean="0">
                <a:latin typeface="Times New Roman"/>
                <a:ea typeface="Times New Roman"/>
                <a:cs typeface="Times New Roman"/>
                <a:sym typeface="Times New Roman"/>
              </a:rPr>
              <a:t> Create Sea Level Rise page</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0" lvl="0" indent="0">
              <a:lnSpc>
                <a:spcPct val="150000"/>
              </a:lnSpc>
              <a:spcBef>
                <a:spcPts val="0"/>
              </a:spcBef>
              <a:buNone/>
            </a:pPr>
            <a:r>
              <a:rPr lang="en-US" sz="1400" b="1"/>
              <a:t>Description</a:t>
            </a:r>
            <a:r>
              <a:rPr lang="en-US" sz="1400"/>
              <a:t>:</a:t>
            </a:r>
          </a:p>
          <a:p>
            <a:pPr marL="0" lvl="0" indent="0">
              <a:spcBef>
                <a:spcPts val="0"/>
              </a:spcBef>
              <a:buNone/>
            </a:pPr>
            <a:r>
              <a:rPr lang="en-US" sz="1400"/>
              <a:t>As a user, I want a Sea Level Rise page that is populated with the content currently found on the website, so that I can have a way to track how sea level rise is affecting my community through the application.</a:t>
            </a:r>
          </a:p>
          <a:p>
            <a:pPr marL="0" lvl="0" indent="0">
              <a:buNone/>
            </a:pPr>
            <a:r>
              <a:rPr lang="en-US" sz="1400" b="1"/>
              <a:t>Acceptance Criteria:</a:t>
            </a:r>
          </a:p>
          <a:p>
            <a:pPr lvl="0" indent="-330200">
              <a:buSzPts val="1600"/>
              <a:buAutoNum type="arabicPeriod"/>
            </a:pPr>
            <a:r>
              <a:rPr lang="en-US" sz="1400"/>
              <a:t>http://www.keyscience.org/projects/sea-level-rise/</a:t>
            </a:r>
          </a:p>
          <a:p>
            <a:pPr lvl="0" indent="-330200">
              <a:spcBef>
                <a:spcPts val="0"/>
              </a:spcBef>
              <a:buSzPts val="1600"/>
              <a:buAutoNum type="arabicPeriod"/>
            </a:pPr>
            <a:r>
              <a:rPr lang="en-US" sz="1400"/>
              <a:t>The content should be presented in a single column layout with full width banner imagery while adding imagery within large bodies of written content aligned above or under it.</a:t>
            </a:r>
          </a:p>
          <a:p>
            <a:pPr lvl="0" indent="-330200">
              <a:spcBef>
                <a:spcPts val="0"/>
              </a:spcBef>
              <a:buSzPts val="1600"/>
              <a:buAutoNum type="arabicPeriod"/>
            </a:pPr>
            <a:r>
              <a:rPr lang="en-US" sz="1400"/>
              <a:t>Should give access to all the documents linked to on the Sea Level Rise website page including various PDFs, YouTube videos, Prezi presentation, etc.</a:t>
            </a:r>
          </a:p>
          <a:p>
            <a:pPr marL="0" marR="0" lvl="0" indent="0" algn="l" rtl="0">
              <a:spcBef>
                <a:spcPts val="0"/>
              </a:spcBef>
              <a:spcAft>
                <a:spcPts val="0"/>
              </a:spcAft>
              <a:buNone/>
            </a:pPr>
            <a:endParaRPr/>
          </a:p>
        </p:txBody>
      </p:sp>
      <p:pic>
        <p:nvPicPr>
          <p:cNvPr id="4" name="Shape 258"/>
          <p:cNvPicPr preferRelativeResize="0"/>
          <p:nvPr/>
        </p:nvPicPr>
        <p:blipFill>
          <a:blip r:embed="rId3">
            <a:alphaModFix/>
          </a:blip>
          <a:stretch>
            <a:fillRect/>
          </a:stretch>
        </p:blipFill>
        <p:spPr>
          <a:xfrm>
            <a:off x="6396900" y="1692113"/>
            <a:ext cx="2352225" cy="4235364"/>
          </a:xfrm>
          <a:prstGeom prst="rect">
            <a:avLst/>
          </a:prstGeom>
          <a:noFill/>
          <a:ln>
            <a:noFill/>
          </a:ln>
        </p:spPr>
      </p:pic>
    </p:spTree>
    <p:extLst>
      <p:ext uri="{BB962C8B-B14F-4D97-AF65-F5344CB8AC3E}">
        <p14:creationId xmlns:p14="http://schemas.microsoft.com/office/powerpoint/2010/main" val="1850276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#678 - Create Reef Restoration page</a:t>
            </a:r>
            <a:endParaRPr sz="4000" b="1">
              <a:latin typeface="Times New Roman"/>
              <a:ea typeface="Times New Roman"/>
              <a:cs typeface="Times New Roman"/>
              <a:sym typeface="Times New Roman"/>
            </a:endParaRPr>
          </a:p>
        </p:txBody>
      </p:sp>
      <p:sp>
        <p:nvSpPr>
          <p:cNvPr id="167" name="Shape 167"/>
          <p:cNvSpPr txBox="1">
            <a:spLocks noGrp="1"/>
          </p:cNvSpPr>
          <p:nvPr>
            <p:ph type="body" idx="1"/>
          </p:nvPr>
        </p:nvSpPr>
        <p:spPr>
          <a:xfrm>
            <a:off x="779475" y="1425600"/>
            <a:ext cx="5206500" cy="4611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b="1">
                <a:solidFill>
                  <a:srgbClr val="000000"/>
                </a:solidFill>
                <a:latin typeface="Times New Roman"/>
                <a:ea typeface="Times New Roman"/>
                <a:cs typeface="Times New Roman"/>
                <a:sym typeface="Times New Roman"/>
              </a:rPr>
              <a:t>Description:</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As a user, I want a Reef Restoration page that is populated with the content currently found on the website, so that I can get informed on how the reef restoration status in Key Biscayne is going.</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a:solidFill>
                  <a:srgbClr val="000000"/>
                </a:solidFill>
                <a:latin typeface="Times New Roman"/>
                <a:ea typeface="Times New Roman"/>
                <a:cs typeface="Times New Roman"/>
                <a:sym typeface="Times New Roman"/>
              </a:rPr>
              <a:t> </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Acceptance Criteria</a:t>
            </a:r>
            <a:r>
              <a:rPr lang="en-US" sz="1500" b="1" u="sng">
                <a:solidFill>
                  <a:srgbClr val="000000"/>
                </a:solidFill>
                <a:latin typeface="Times New Roman"/>
                <a:ea typeface="Times New Roman"/>
                <a:cs typeface="Times New Roman"/>
                <a:sym typeface="Times New Roman"/>
              </a:rPr>
              <a:t>:</a:t>
            </a:r>
            <a:endParaRPr sz="1500" b="1" u="sng">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Based on (</a:t>
            </a:r>
            <a:r>
              <a:rPr lang="en-US" sz="1500" u="sng">
                <a:solidFill>
                  <a:schemeClr val="hlink"/>
                </a:solidFill>
                <a:latin typeface="Times New Roman"/>
                <a:ea typeface="Times New Roman"/>
                <a:cs typeface="Times New Roman"/>
                <a:sym typeface="Times New Roman"/>
                <a:hlinkClick r:id="rId3"/>
              </a:rPr>
              <a:t>http://www.keyscience.org/projects/key-biscayne-reef-restoration/</a:t>
            </a:r>
            <a:r>
              <a:rPr lang="en-US" sz="1500">
                <a:solidFill>
                  <a:srgbClr val="000000"/>
                </a:solidFill>
                <a:latin typeface="Times New Roman"/>
                <a:ea typeface="Times New Roman"/>
                <a:cs typeface="Times New Roman"/>
                <a:sym typeface="Times New Roman"/>
              </a:rPr>
              <a:t>)</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Content should be presented in a single column layout with a header image and content written under it.</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The Rescue a Reef, CSP, and RSMAS logos have to be presented on the bottom of the page just above the footer since this is a legal matter for the Foundation</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This page should have a child page that discusses The Foundation’s Dive Trips.</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Should be a static page.</a:t>
            </a:r>
            <a:endParaRPr sz="1500">
              <a:solidFill>
                <a:srgbClr val="000000"/>
              </a:solidFill>
              <a:latin typeface="Times New Roman"/>
              <a:ea typeface="Times New Roman"/>
              <a:cs typeface="Times New Roman"/>
              <a:sym typeface="Times New Roman"/>
            </a:endParaRPr>
          </a:p>
          <a:p>
            <a:pPr marL="0" marR="0" lvl="0" indent="0" algn="l" rtl="0">
              <a:spcBef>
                <a:spcPts val="2000"/>
              </a:spcBef>
              <a:spcAft>
                <a:spcPts val="0"/>
              </a:spcAft>
              <a:buNone/>
            </a:pPr>
            <a:endParaRPr/>
          </a:p>
        </p:txBody>
      </p:sp>
      <p:pic>
        <p:nvPicPr>
          <p:cNvPr id="168" name="Shape 168"/>
          <p:cNvPicPr preferRelativeResize="0"/>
          <p:nvPr/>
        </p:nvPicPr>
        <p:blipFill>
          <a:blip r:embed="rId4">
            <a:alphaModFix/>
          </a:blip>
          <a:stretch>
            <a:fillRect/>
          </a:stretch>
        </p:blipFill>
        <p:spPr>
          <a:xfrm>
            <a:off x="5985975" y="1425600"/>
            <a:ext cx="2376904" cy="46115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a:t>
            </a:r>
            <a:r>
              <a:rPr lang="en-US" sz="4000" b="1" smtClean="0">
                <a:latin typeface="Times New Roman"/>
                <a:ea typeface="Times New Roman"/>
                <a:cs typeface="Times New Roman"/>
                <a:sym typeface="Times New Roman"/>
              </a:rPr>
              <a:t>#679 </a:t>
            </a:r>
            <a:r>
              <a:rPr lang="mr-IN" sz="4000" b="1" smtClean="0">
                <a:latin typeface="Times New Roman"/>
                <a:ea typeface="Times New Roman"/>
                <a:cs typeface="Times New Roman"/>
                <a:sym typeface="Times New Roman"/>
              </a:rPr>
              <a:t>–</a:t>
            </a:r>
            <a:r>
              <a:rPr lang="en-US" sz="4000" b="1" smtClean="0">
                <a:latin typeface="Times New Roman"/>
                <a:ea typeface="Times New Roman"/>
                <a:cs typeface="Times New Roman"/>
                <a:sym typeface="Times New Roman"/>
              </a:rPr>
              <a:t> Create Lecture Series page </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0" lvl="0" indent="0">
              <a:lnSpc>
                <a:spcPct val="150000"/>
              </a:lnSpc>
              <a:spcBef>
                <a:spcPts val="0"/>
              </a:spcBef>
              <a:buNone/>
            </a:pPr>
            <a:r>
              <a:rPr lang="en-US" sz="1400" b="1"/>
              <a:t>Description</a:t>
            </a:r>
            <a:r>
              <a:rPr lang="en-US" sz="1400"/>
              <a:t>:</a:t>
            </a:r>
          </a:p>
          <a:p>
            <a:pPr marL="0" lvl="0" indent="0">
              <a:spcBef>
                <a:spcPts val="0"/>
              </a:spcBef>
              <a:buNone/>
            </a:pPr>
            <a:r>
              <a:rPr lang="en-US" sz="1400"/>
              <a:t>As a user , I want a Lecture Series page that is populated with the content currently found on the website, so that I can have a way to see the lecture series through the application.</a:t>
            </a:r>
          </a:p>
          <a:p>
            <a:pPr marL="0" lvl="0" indent="0">
              <a:buNone/>
            </a:pPr>
            <a:r>
              <a:rPr lang="en-US" sz="1400" b="1"/>
              <a:t>Acceptance Criteria:</a:t>
            </a:r>
          </a:p>
          <a:p>
            <a:pPr lvl="0" indent="-330200">
              <a:buSzPts val="1600"/>
              <a:buAutoNum type="arabicPeriod"/>
            </a:pPr>
            <a:r>
              <a:rPr lang="en-US" sz="1400"/>
              <a:t>http://www.keyscience.org/projects/key-biscayne-reef-restoration/</a:t>
            </a:r>
          </a:p>
          <a:p>
            <a:pPr lvl="0" indent="-330200">
              <a:spcBef>
                <a:spcPts val="0"/>
              </a:spcBef>
              <a:buSzPts val="1600"/>
              <a:buAutoNum type="arabicPeriod"/>
            </a:pPr>
            <a:r>
              <a:rPr lang="en-US" sz="1400"/>
              <a:t>Don't have any of the links back to the Learn section included in the lecture item description.</a:t>
            </a:r>
          </a:p>
          <a:p>
            <a:pPr lvl="0" indent="-330200">
              <a:spcBef>
                <a:spcPts val="0"/>
              </a:spcBef>
              <a:buSzPts val="1600"/>
              <a:buAutoNum type="arabicPeriod"/>
            </a:pPr>
            <a:r>
              <a:rPr lang="en-US" sz="1400"/>
              <a:t>Should be able to see the Lecture Series page presented in a single column layout</a:t>
            </a:r>
          </a:p>
          <a:p>
            <a:pPr lvl="0" indent="-330200">
              <a:spcBef>
                <a:spcPts val="0"/>
              </a:spcBef>
              <a:buSzPts val="1600"/>
              <a:buAutoNum type="arabicPeriod"/>
            </a:pPr>
            <a:r>
              <a:rPr lang="en-US" sz="1400"/>
              <a:t>Should not have the Lecture Series Events feed on the Lecture Series page</a:t>
            </a:r>
          </a:p>
          <a:p>
            <a:pPr marL="0" marR="0" lvl="0" indent="0" algn="l" rtl="0">
              <a:spcBef>
                <a:spcPts val="0"/>
              </a:spcBef>
              <a:spcAft>
                <a:spcPts val="0"/>
              </a:spcAft>
              <a:buNone/>
            </a:pPr>
            <a:endParaRPr/>
          </a:p>
        </p:txBody>
      </p:sp>
      <p:pic>
        <p:nvPicPr>
          <p:cNvPr id="4" name="Shape 330"/>
          <p:cNvPicPr preferRelativeResize="0"/>
          <p:nvPr/>
        </p:nvPicPr>
        <p:blipFill>
          <a:blip r:embed="rId3">
            <a:alphaModFix/>
          </a:blip>
          <a:stretch>
            <a:fillRect/>
          </a:stretch>
        </p:blipFill>
        <p:spPr>
          <a:xfrm>
            <a:off x="6486975" y="1716325"/>
            <a:ext cx="2197200" cy="4164100"/>
          </a:xfrm>
          <a:prstGeom prst="rect">
            <a:avLst/>
          </a:prstGeom>
          <a:noFill/>
          <a:ln>
            <a:noFill/>
          </a:ln>
        </p:spPr>
      </p:pic>
    </p:spTree>
    <p:extLst>
      <p:ext uri="{BB962C8B-B14F-4D97-AF65-F5344CB8AC3E}">
        <p14:creationId xmlns:p14="http://schemas.microsoft.com/office/powerpoint/2010/main" val="10826744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a:t>
            </a:r>
            <a:r>
              <a:rPr lang="en-US" sz="4000" b="1" smtClean="0">
                <a:latin typeface="Times New Roman"/>
                <a:ea typeface="Times New Roman"/>
                <a:cs typeface="Times New Roman"/>
                <a:sym typeface="Times New Roman"/>
              </a:rPr>
              <a:t>#680 </a:t>
            </a:r>
            <a:r>
              <a:rPr lang="mr-IN" sz="4000" b="1" smtClean="0">
                <a:latin typeface="Times New Roman"/>
                <a:ea typeface="Times New Roman"/>
                <a:cs typeface="Times New Roman"/>
                <a:sym typeface="Times New Roman"/>
              </a:rPr>
              <a:t>–</a:t>
            </a:r>
            <a:r>
              <a:rPr lang="en-US" sz="4000" b="1" smtClean="0">
                <a:latin typeface="Times New Roman"/>
                <a:ea typeface="Times New Roman"/>
                <a:cs typeface="Times New Roman"/>
                <a:sym typeface="Times New Roman"/>
              </a:rPr>
              <a:t> Create Field Activities page </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0" lvl="0" indent="0">
              <a:lnSpc>
                <a:spcPct val="150000"/>
              </a:lnSpc>
              <a:spcBef>
                <a:spcPts val="0"/>
              </a:spcBef>
              <a:buNone/>
            </a:pPr>
            <a:r>
              <a:rPr lang="en-US" sz="1400" b="1"/>
              <a:t>Description</a:t>
            </a:r>
            <a:r>
              <a:rPr lang="en-US" sz="1400"/>
              <a:t>:</a:t>
            </a:r>
          </a:p>
          <a:p>
            <a:pPr marL="0" lvl="0" indent="0">
              <a:spcBef>
                <a:spcPts val="0"/>
              </a:spcBef>
              <a:buNone/>
            </a:pPr>
            <a:r>
              <a:rPr lang="en-US" sz="1400"/>
              <a:t>As a user, I want a Field Activities page that is populated with the content currently found on the website, so that I can find out about field activities hosted by The Foundation.</a:t>
            </a:r>
          </a:p>
          <a:p>
            <a:pPr marL="0" lvl="0" indent="0">
              <a:buNone/>
            </a:pPr>
            <a:r>
              <a:rPr lang="en-US" sz="1400" b="1"/>
              <a:t>Acceptance Criteria:</a:t>
            </a:r>
          </a:p>
          <a:p>
            <a:pPr lvl="0" indent="-330200">
              <a:buSzPts val="1600"/>
              <a:buAutoNum type="arabicPeriod"/>
            </a:pPr>
            <a:r>
              <a:rPr lang="en-US" sz="1400"/>
              <a:t>http://www.keyscience.org/projects/csp-field-activities/</a:t>
            </a:r>
          </a:p>
          <a:p>
            <a:pPr lvl="0" indent="-330200">
              <a:spcBef>
                <a:spcPts val="0"/>
              </a:spcBef>
              <a:buSzPts val="1600"/>
              <a:buAutoNum type="arabicPeriod"/>
            </a:pPr>
            <a:r>
              <a:rPr lang="en-US" sz="1400"/>
              <a:t>Should not have any of the links back to the Learn section included in the activity item description</a:t>
            </a:r>
          </a:p>
          <a:p>
            <a:pPr lvl="0" indent="-330200">
              <a:spcBef>
                <a:spcPts val="0"/>
              </a:spcBef>
              <a:buSzPts val="1600"/>
              <a:buAutoNum type="arabicPeriod"/>
            </a:pPr>
            <a:r>
              <a:rPr lang="en-US" sz="1400"/>
              <a:t>Should not show the Field Activity Events feed on the Field Activities page</a:t>
            </a:r>
          </a:p>
          <a:p>
            <a:pPr lvl="0" indent="-330200">
              <a:spcBef>
                <a:spcPts val="0"/>
              </a:spcBef>
              <a:buSzPts val="1600"/>
              <a:buAutoNum type="arabicPeriod"/>
            </a:pPr>
            <a:r>
              <a:rPr lang="en-US" sz="1400"/>
              <a:t>Should be able to see the Field Activities page presented in a single column layout.</a:t>
            </a:r>
          </a:p>
          <a:p>
            <a:pPr marL="0" marR="0" lvl="0" indent="0" algn="l" rtl="0">
              <a:spcBef>
                <a:spcPts val="0"/>
              </a:spcBef>
              <a:spcAft>
                <a:spcPts val="0"/>
              </a:spcAft>
              <a:buNone/>
            </a:pPr>
            <a:endParaRPr/>
          </a:p>
        </p:txBody>
      </p:sp>
      <p:pic>
        <p:nvPicPr>
          <p:cNvPr id="4" name="Shape 340"/>
          <p:cNvPicPr preferRelativeResize="0"/>
          <p:nvPr/>
        </p:nvPicPr>
        <p:blipFill>
          <a:blip r:embed="rId3">
            <a:alphaModFix/>
          </a:blip>
          <a:stretch>
            <a:fillRect/>
          </a:stretch>
        </p:blipFill>
        <p:spPr>
          <a:xfrm>
            <a:off x="6554400" y="1741600"/>
            <a:ext cx="2095268" cy="4093724"/>
          </a:xfrm>
          <a:prstGeom prst="rect">
            <a:avLst/>
          </a:prstGeom>
          <a:noFill/>
          <a:ln>
            <a:noFill/>
          </a:ln>
        </p:spPr>
      </p:pic>
    </p:spTree>
    <p:extLst>
      <p:ext uri="{BB962C8B-B14F-4D97-AF65-F5344CB8AC3E}">
        <p14:creationId xmlns:p14="http://schemas.microsoft.com/office/powerpoint/2010/main" val="6807736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#681 Create Our Biomes page</a:t>
            </a:r>
            <a:endParaRPr sz="4000" b="1" i="0" u="none" strike="noStrike" cap="none">
              <a:solidFill>
                <a:srgbClr val="001D4D"/>
              </a:solidFill>
              <a:latin typeface="Times New Roman"/>
              <a:ea typeface="Times New Roman"/>
              <a:cs typeface="Times New Roman"/>
              <a:sym typeface="Times New Roman"/>
            </a:endParaRPr>
          </a:p>
        </p:txBody>
      </p:sp>
      <p:sp>
        <p:nvSpPr>
          <p:cNvPr id="183" name="Shape 183"/>
          <p:cNvSpPr txBox="1">
            <a:spLocks noGrp="1"/>
          </p:cNvSpPr>
          <p:nvPr>
            <p:ph type="body" idx="1"/>
          </p:nvPr>
        </p:nvSpPr>
        <p:spPr>
          <a:xfrm>
            <a:off x="779475" y="1425600"/>
            <a:ext cx="5226900" cy="46116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Description:</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As a user, I want a Biomes page that shows me a list of Biomes I can visit, so that I can aware of some of the natural resources in Key Biscayne or Virginia Key.</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a:solidFill>
                  <a:srgbClr val="000000"/>
                </a:solidFill>
                <a:latin typeface="Times New Roman"/>
                <a:ea typeface="Times New Roman"/>
                <a:cs typeface="Times New Roman"/>
                <a:sym typeface="Times New Roman"/>
              </a:rPr>
              <a:t> </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Acceptance Criteria:</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Be based on (</a:t>
            </a:r>
            <a:r>
              <a:rPr lang="en-US" sz="1500" u="sng">
                <a:solidFill>
                  <a:schemeClr val="hlink"/>
                </a:solidFill>
                <a:latin typeface="Times New Roman"/>
                <a:ea typeface="Times New Roman"/>
                <a:cs typeface="Times New Roman"/>
                <a:sym typeface="Times New Roman"/>
                <a:hlinkClick r:id="rId3"/>
              </a:rPr>
              <a:t>https://www.keyscience.org/resources/biomes/</a:t>
            </a:r>
            <a:r>
              <a:rPr lang="en-US" sz="1500">
                <a:solidFill>
                  <a:srgbClr val="000000"/>
                </a:solidFill>
                <a:latin typeface="Times New Roman"/>
                <a:ea typeface="Times New Roman"/>
                <a:cs typeface="Times New Roman"/>
                <a:sym typeface="Times New Roman"/>
              </a:rPr>
              <a:t>)</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Should have child pages for each Biomes</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Should have partners logos and social media footer in the bottom of the page</a:t>
            </a:r>
            <a:endParaRPr sz="1500">
              <a:solidFill>
                <a:srgbClr val="000000"/>
              </a:solidFill>
              <a:latin typeface="Times New Roman"/>
              <a:ea typeface="Times New Roman"/>
              <a:cs typeface="Times New Roman"/>
              <a:sym typeface="Times New Roman"/>
            </a:endParaRPr>
          </a:p>
          <a:p>
            <a:pPr marL="0" marR="0" lvl="0" indent="0" algn="l" rtl="0">
              <a:spcBef>
                <a:spcPts val="2000"/>
              </a:spcBef>
              <a:spcAft>
                <a:spcPts val="0"/>
              </a:spcAft>
              <a:buNone/>
            </a:pPr>
            <a:endParaRPr/>
          </a:p>
        </p:txBody>
      </p:sp>
      <p:pic>
        <p:nvPicPr>
          <p:cNvPr id="184" name="Shape 184"/>
          <p:cNvPicPr preferRelativeResize="0"/>
          <p:nvPr/>
        </p:nvPicPr>
        <p:blipFill>
          <a:blip r:embed="rId4">
            <a:alphaModFix/>
          </a:blip>
          <a:stretch>
            <a:fillRect/>
          </a:stretch>
        </p:blipFill>
        <p:spPr>
          <a:xfrm>
            <a:off x="6006275" y="1425600"/>
            <a:ext cx="2356588" cy="46115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#682 Create Our Partners page</a:t>
            </a:r>
            <a:endParaRPr sz="4000" b="1" i="0" u="none" strike="noStrike" cap="none">
              <a:solidFill>
                <a:srgbClr val="001D4D"/>
              </a:solidFill>
              <a:latin typeface="Times New Roman"/>
              <a:ea typeface="Times New Roman"/>
              <a:cs typeface="Times New Roman"/>
              <a:sym typeface="Times New Roman"/>
            </a:endParaRPr>
          </a:p>
        </p:txBody>
      </p:sp>
      <p:sp>
        <p:nvSpPr>
          <p:cNvPr id="199" name="Shape 199"/>
          <p:cNvSpPr txBox="1">
            <a:spLocks noGrp="1"/>
          </p:cNvSpPr>
          <p:nvPr>
            <p:ph type="body" idx="1"/>
          </p:nvPr>
        </p:nvSpPr>
        <p:spPr>
          <a:xfrm>
            <a:off x="779475" y="1425600"/>
            <a:ext cx="5237100" cy="46116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Description:</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As a user, I want a Biomes page that shows me a list of Biomes I can visit, so that I can aware of some of the natural resources in Key Biscayne or Virginia Key.</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a:solidFill>
                  <a:srgbClr val="000000"/>
                </a:solidFill>
                <a:latin typeface="Times New Roman"/>
                <a:ea typeface="Times New Roman"/>
                <a:cs typeface="Times New Roman"/>
                <a:sym typeface="Times New Roman"/>
              </a:rPr>
              <a:t> </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Acceptance Criteria:</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Be based on (</a:t>
            </a:r>
            <a:r>
              <a:rPr lang="en-US" sz="1500" u="sng">
                <a:solidFill>
                  <a:schemeClr val="hlink"/>
                </a:solidFill>
                <a:latin typeface="Times New Roman"/>
                <a:ea typeface="Times New Roman"/>
                <a:cs typeface="Times New Roman"/>
                <a:sym typeface="Times New Roman"/>
                <a:hlinkClick r:id="rId3"/>
              </a:rPr>
              <a:t>https://www.keyscience.org/resources/biomes/</a:t>
            </a:r>
            <a:r>
              <a:rPr lang="en-US" sz="1500">
                <a:solidFill>
                  <a:srgbClr val="000000"/>
                </a:solidFill>
                <a:latin typeface="Times New Roman"/>
                <a:ea typeface="Times New Roman"/>
                <a:cs typeface="Times New Roman"/>
                <a:sym typeface="Times New Roman"/>
              </a:rPr>
              <a:t>)</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Should have child pages for each Biomes</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Should have partners logos and social media footer in the bottom of the page</a:t>
            </a:r>
            <a:endParaRPr sz="1500">
              <a:solidFill>
                <a:srgbClr val="000000"/>
              </a:solidFill>
              <a:latin typeface="Times New Roman"/>
              <a:ea typeface="Times New Roman"/>
              <a:cs typeface="Times New Roman"/>
              <a:sym typeface="Times New Roman"/>
            </a:endParaRPr>
          </a:p>
          <a:p>
            <a:pPr marL="0" marR="0" lvl="0" indent="0" algn="l" rtl="0">
              <a:spcBef>
                <a:spcPts val="2000"/>
              </a:spcBef>
              <a:spcAft>
                <a:spcPts val="0"/>
              </a:spcAft>
              <a:buNone/>
            </a:pPr>
            <a:endParaRPr/>
          </a:p>
        </p:txBody>
      </p:sp>
      <p:pic>
        <p:nvPicPr>
          <p:cNvPr id="200" name="Shape 200"/>
          <p:cNvPicPr preferRelativeResize="0"/>
          <p:nvPr/>
        </p:nvPicPr>
        <p:blipFill>
          <a:blip r:embed="rId4">
            <a:alphaModFix/>
          </a:blip>
          <a:stretch>
            <a:fillRect/>
          </a:stretch>
        </p:blipFill>
        <p:spPr>
          <a:xfrm>
            <a:off x="6016625" y="1425600"/>
            <a:ext cx="2346253" cy="4611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a:latin typeface="Times New Roman"/>
                <a:ea typeface="Times New Roman"/>
                <a:cs typeface="Times New Roman"/>
                <a:sym typeface="Times New Roman"/>
              </a:rPr>
              <a:t>Semester’s Goals</a:t>
            </a:r>
            <a:endParaRPr sz="4000" b="1" i="0" u="none" strike="noStrike" cap="none">
              <a:solidFill>
                <a:srgbClr val="001D4D"/>
              </a:solidFill>
              <a:latin typeface="Times New Roman"/>
              <a:ea typeface="Times New Roman"/>
              <a:cs typeface="Times New Roman"/>
              <a:sym typeface="Times New Roman"/>
            </a:endParaRPr>
          </a:p>
        </p:txBody>
      </p:sp>
      <p:sp>
        <p:nvSpPr>
          <p:cNvPr id="98" name="Shape 98"/>
          <p:cNvSpPr txBox="1">
            <a:spLocks noGrp="1"/>
          </p:cNvSpPr>
          <p:nvPr>
            <p:ph type="body" idx="1"/>
          </p:nvPr>
        </p:nvSpPr>
        <p:spPr>
          <a:xfrm>
            <a:off x="779475" y="1425600"/>
            <a:ext cx="4330200" cy="50970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US" sz="2000">
                <a:solidFill>
                  <a:srgbClr val="000000"/>
                </a:solidFill>
                <a:latin typeface="Times New Roman"/>
                <a:ea typeface="Times New Roman"/>
                <a:cs typeface="Times New Roman"/>
                <a:sym typeface="Times New Roman"/>
              </a:rPr>
              <a:t>During this release the team focused on:</a:t>
            </a:r>
            <a:endParaRPr sz="2000">
              <a:solidFill>
                <a:srgbClr val="000000"/>
              </a:solidFill>
              <a:latin typeface="Times New Roman"/>
              <a:ea typeface="Times New Roman"/>
              <a:cs typeface="Times New Roman"/>
              <a:sym typeface="Times New Roman"/>
            </a:endParaRPr>
          </a:p>
          <a:p>
            <a:pPr marL="457200" lvl="0" indent="-355600" rtl="0">
              <a:spcBef>
                <a:spcPts val="0"/>
              </a:spcBef>
              <a:spcAft>
                <a:spcPts val="0"/>
              </a:spcAft>
              <a:buClr>
                <a:srgbClr val="000000"/>
              </a:buClr>
              <a:buSzPts val="2000"/>
              <a:buFont typeface="Times New Roman"/>
              <a:buChar char="●"/>
            </a:pPr>
            <a:r>
              <a:rPr lang="en-US" sz="2000">
                <a:solidFill>
                  <a:srgbClr val="000000"/>
                </a:solidFill>
                <a:latin typeface="Times New Roman"/>
                <a:ea typeface="Times New Roman"/>
                <a:cs typeface="Times New Roman"/>
                <a:sym typeface="Times New Roman"/>
              </a:rPr>
              <a:t>Brainstorming, designing and evaluating the application’s design and mobile user experience</a:t>
            </a:r>
            <a:endParaRPr sz="2000">
              <a:solidFill>
                <a:srgbClr val="000000"/>
              </a:solidFill>
              <a:latin typeface="Times New Roman"/>
              <a:ea typeface="Times New Roman"/>
              <a:cs typeface="Times New Roman"/>
              <a:sym typeface="Times New Roman"/>
            </a:endParaRPr>
          </a:p>
          <a:p>
            <a:pPr marL="457200" lvl="0" indent="-355600" rtl="0">
              <a:spcBef>
                <a:spcPts val="0"/>
              </a:spcBef>
              <a:spcAft>
                <a:spcPts val="0"/>
              </a:spcAft>
              <a:buClr>
                <a:srgbClr val="000000"/>
              </a:buClr>
              <a:buSzPts val="2000"/>
              <a:buFont typeface="Times New Roman"/>
              <a:buChar char="●"/>
            </a:pPr>
            <a:r>
              <a:rPr lang="en-US" sz="2000">
                <a:solidFill>
                  <a:srgbClr val="000000"/>
                </a:solidFill>
                <a:latin typeface="Times New Roman"/>
                <a:ea typeface="Times New Roman"/>
                <a:cs typeface="Times New Roman"/>
                <a:sym typeface="Times New Roman"/>
              </a:rPr>
              <a:t>Developing the foundational architecture of the application</a:t>
            </a:r>
            <a:endParaRPr sz="2000">
              <a:solidFill>
                <a:srgbClr val="000000"/>
              </a:solidFill>
              <a:latin typeface="Times New Roman"/>
              <a:ea typeface="Times New Roman"/>
              <a:cs typeface="Times New Roman"/>
              <a:sym typeface="Times New Roman"/>
            </a:endParaRPr>
          </a:p>
          <a:p>
            <a:pPr marL="457200" lvl="0" indent="-355600" rtl="0">
              <a:spcBef>
                <a:spcPts val="0"/>
              </a:spcBef>
              <a:spcAft>
                <a:spcPts val="0"/>
              </a:spcAft>
              <a:buClr>
                <a:srgbClr val="000000"/>
              </a:buClr>
              <a:buSzPts val="2000"/>
              <a:buFont typeface="Times New Roman"/>
              <a:buChar char="●"/>
            </a:pPr>
            <a:r>
              <a:rPr lang="en-US" sz="2000">
                <a:solidFill>
                  <a:srgbClr val="000000"/>
                </a:solidFill>
                <a:latin typeface="Times New Roman"/>
                <a:ea typeface="Times New Roman"/>
                <a:cs typeface="Times New Roman"/>
                <a:sym typeface="Times New Roman"/>
              </a:rPr>
              <a:t>Integrating the offline viewing pages</a:t>
            </a:r>
            <a:endParaRPr sz="2000">
              <a:solidFill>
                <a:srgbClr val="000000"/>
              </a:solidFill>
              <a:latin typeface="Times New Roman"/>
              <a:ea typeface="Times New Roman"/>
              <a:cs typeface="Times New Roman"/>
              <a:sym typeface="Times New Roman"/>
            </a:endParaRPr>
          </a:p>
          <a:p>
            <a:pPr marL="0" marR="914400" lvl="0" indent="0" rtl="0">
              <a:lnSpc>
                <a:spcPct val="100000"/>
              </a:lnSpc>
              <a:spcBef>
                <a:spcPts val="0"/>
              </a:spcBef>
              <a:spcAft>
                <a:spcPts val="0"/>
              </a:spcAft>
              <a:buNone/>
            </a:pPr>
            <a:endParaRPr sz="1800">
              <a:solidFill>
                <a:srgbClr val="000000"/>
              </a:solidFill>
              <a:latin typeface="Times New Roman"/>
              <a:ea typeface="Times New Roman"/>
              <a:cs typeface="Times New Roman"/>
              <a:sym typeface="Times New Roman"/>
            </a:endParaRPr>
          </a:p>
          <a:p>
            <a:pPr marL="0" marR="914400" lvl="0" indent="0" rtl="0">
              <a:lnSpc>
                <a:spcPct val="100000"/>
              </a:lnSpc>
              <a:spcBef>
                <a:spcPts val="0"/>
              </a:spcBef>
              <a:spcAft>
                <a:spcPts val="0"/>
              </a:spcAft>
              <a:buNone/>
            </a:pPr>
            <a:endParaRPr sz="1800">
              <a:solidFill>
                <a:srgbClr val="000000"/>
              </a:solidFill>
              <a:latin typeface="Times New Roman"/>
              <a:ea typeface="Times New Roman"/>
              <a:cs typeface="Times New Roman"/>
              <a:sym typeface="Times New Roman"/>
            </a:endParaRPr>
          </a:p>
        </p:txBody>
      </p:sp>
      <p:pic>
        <p:nvPicPr>
          <p:cNvPr id="99" name="Shape 99"/>
          <p:cNvPicPr preferRelativeResize="0"/>
          <p:nvPr/>
        </p:nvPicPr>
        <p:blipFill>
          <a:blip r:embed="rId3">
            <a:alphaModFix/>
          </a:blip>
          <a:stretch>
            <a:fillRect/>
          </a:stretch>
        </p:blipFill>
        <p:spPr>
          <a:xfrm>
            <a:off x="5738925" y="1410300"/>
            <a:ext cx="2623950" cy="512760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#693 - Create Reef Restoration - Dive Trip page</a:t>
            </a:r>
            <a:endParaRPr sz="4000" b="1" i="0" u="none" strike="noStrike" cap="none">
              <a:solidFill>
                <a:srgbClr val="001D4D"/>
              </a:solidFill>
              <a:latin typeface="Times New Roman"/>
              <a:ea typeface="Times New Roman"/>
              <a:cs typeface="Times New Roman"/>
              <a:sym typeface="Times New Roman"/>
            </a:endParaRPr>
          </a:p>
        </p:txBody>
      </p:sp>
      <p:sp>
        <p:nvSpPr>
          <p:cNvPr id="175" name="Shape 175"/>
          <p:cNvSpPr txBox="1">
            <a:spLocks noGrp="1"/>
          </p:cNvSpPr>
          <p:nvPr>
            <p:ph type="body" idx="1"/>
          </p:nvPr>
        </p:nvSpPr>
        <p:spPr>
          <a:xfrm>
            <a:off x="779475" y="1425600"/>
            <a:ext cx="5206200" cy="46116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Description:</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As a user, I want to be able to know the status of the Dive Trip that is hosted by the Rescue a Reef program, so that I can stay up to date with it.</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a:solidFill>
                  <a:srgbClr val="000000"/>
                </a:solidFill>
                <a:latin typeface="Times New Roman"/>
                <a:ea typeface="Times New Roman"/>
                <a:cs typeface="Times New Roman"/>
                <a:sym typeface="Times New Roman"/>
              </a:rPr>
              <a:t> </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Acceptance Criteria:</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Based on (</a:t>
            </a:r>
            <a:r>
              <a:rPr lang="en-US" sz="1500" u="sng">
                <a:solidFill>
                  <a:schemeClr val="hlink"/>
                </a:solidFill>
                <a:latin typeface="Times New Roman"/>
                <a:ea typeface="Times New Roman"/>
                <a:cs typeface="Times New Roman"/>
                <a:sym typeface="Times New Roman"/>
                <a:hlinkClick r:id="rId3"/>
              </a:rPr>
              <a:t>http://www.keyscience.org/rescue-a-reef-sponsored-dive-trip-postponed</a:t>
            </a:r>
            <a:r>
              <a:rPr lang="en-US" sz="1500">
                <a:solidFill>
                  <a:srgbClr val="000000"/>
                </a:solidFill>
                <a:latin typeface="Times New Roman"/>
                <a:ea typeface="Times New Roman"/>
                <a:cs typeface="Times New Roman"/>
                <a:sym typeface="Times New Roman"/>
              </a:rPr>
              <a:t>/​)</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Content should be presented in a single column layout with a header image and content written under it.</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Do not include any sidebar content from the website</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This page should have a simple “Back” button that takes the user back to the parent page</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The Rescue a Reef, CSP, and RSMAS logos have to be presented on the bottom of the page above the footer since this is a legal matter for the Foundation</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This page is a child of Reef Restoration and can only be accessed via Reef Restoration.</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Should be a static page.</a:t>
            </a:r>
            <a:endParaRPr sz="1500">
              <a:solidFill>
                <a:srgbClr val="000000"/>
              </a:solidFill>
              <a:latin typeface="Times New Roman"/>
              <a:ea typeface="Times New Roman"/>
              <a:cs typeface="Times New Roman"/>
              <a:sym typeface="Times New Roman"/>
            </a:endParaRPr>
          </a:p>
          <a:p>
            <a:pPr marL="0" marR="0" lvl="0" indent="0" algn="l" rtl="0">
              <a:spcBef>
                <a:spcPts val="2000"/>
              </a:spcBef>
              <a:spcAft>
                <a:spcPts val="0"/>
              </a:spcAft>
              <a:buNone/>
            </a:pPr>
            <a:endParaRPr/>
          </a:p>
        </p:txBody>
      </p:sp>
      <p:pic>
        <p:nvPicPr>
          <p:cNvPr id="176" name="Shape 176"/>
          <p:cNvPicPr preferRelativeResize="0"/>
          <p:nvPr/>
        </p:nvPicPr>
        <p:blipFill>
          <a:blip r:embed="rId4">
            <a:alphaModFix/>
          </a:blip>
          <a:stretch>
            <a:fillRect/>
          </a:stretch>
        </p:blipFill>
        <p:spPr>
          <a:xfrm>
            <a:off x="5985750" y="1425600"/>
            <a:ext cx="2377113" cy="4611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a:t>
            </a:r>
            <a:r>
              <a:rPr lang="en-US" sz="4000" b="1" smtClean="0">
                <a:latin typeface="Times New Roman"/>
                <a:ea typeface="Times New Roman"/>
                <a:cs typeface="Times New Roman"/>
                <a:sym typeface="Times New Roman"/>
              </a:rPr>
              <a:t>#712 </a:t>
            </a:r>
            <a:r>
              <a:rPr lang="mr-IN" sz="4000" b="1" smtClean="0">
                <a:latin typeface="Times New Roman"/>
                <a:ea typeface="Times New Roman"/>
                <a:cs typeface="Times New Roman"/>
                <a:sym typeface="Times New Roman"/>
              </a:rPr>
              <a:t>–</a:t>
            </a:r>
            <a:r>
              <a:rPr lang="en-US" sz="4000" b="1" smtClean="0">
                <a:latin typeface="Times New Roman"/>
                <a:ea typeface="Times New Roman"/>
                <a:cs typeface="Times New Roman"/>
                <a:sym typeface="Times New Roman"/>
              </a:rPr>
              <a:t> Expand CSP Lab</a:t>
            </a:r>
            <a:endParaRPr sz="4000" b="1">
              <a:latin typeface="Times New Roman"/>
              <a:ea typeface="Times New Roman"/>
              <a:cs typeface="Times New Roman"/>
              <a:sym typeface="Times New Roman"/>
            </a:endParaRPr>
          </a:p>
        </p:txBody>
      </p:sp>
      <p:sp>
        <p:nvSpPr>
          <p:cNvPr id="159" name="Shape 159"/>
          <p:cNvSpPr txBox="1">
            <a:spLocks noGrp="1"/>
          </p:cNvSpPr>
          <p:nvPr>
            <p:ph type="body" idx="1"/>
          </p:nvPr>
        </p:nvSpPr>
        <p:spPr>
          <a:xfrm>
            <a:off x="779475" y="1425600"/>
            <a:ext cx="5290800" cy="4611600"/>
          </a:xfrm>
          <a:prstGeom prst="rect">
            <a:avLst/>
          </a:prstGeom>
          <a:noFill/>
          <a:ln>
            <a:noFill/>
          </a:ln>
        </p:spPr>
        <p:txBody>
          <a:bodyPr spcFirstLastPara="1" wrap="square" lIns="91425" tIns="45700" rIns="91425" bIns="45700" anchor="t" anchorCtr="0">
            <a:noAutofit/>
          </a:bodyPr>
          <a:lstStyle/>
          <a:p>
            <a:pPr marL="0" lvl="0" indent="0">
              <a:lnSpc>
                <a:spcPct val="150000"/>
              </a:lnSpc>
              <a:spcBef>
                <a:spcPts val="0"/>
              </a:spcBef>
              <a:buNone/>
            </a:pPr>
            <a:r>
              <a:rPr lang="en-US" sz="1400" b="1"/>
              <a:t>Description</a:t>
            </a:r>
            <a:r>
              <a:rPr lang="en-US" sz="1400"/>
              <a:t>:</a:t>
            </a:r>
          </a:p>
          <a:p>
            <a:pPr marL="0" lvl="0" indent="0">
              <a:spcBef>
                <a:spcPts val="0"/>
              </a:spcBef>
              <a:buNone/>
            </a:pPr>
            <a:r>
              <a:rPr lang="en-US" sz="1400"/>
              <a:t>As a user, I would like the CSP Lab cell in the homepage to be expandable so that I can see the child pages.</a:t>
            </a:r>
          </a:p>
          <a:p>
            <a:pPr marL="0" lvl="0" indent="0">
              <a:buNone/>
            </a:pPr>
            <a:r>
              <a:rPr lang="en-US" sz="1400" b="1"/>
              <a:t>Acceptance Criteria:</a:t>
            </a:r>
          </a:p>
          <a:p>
            <a:pPr lvl="0" indent="-330200">
              <a:buSzPts val="1600"/>
              <a:buAutoNum type="arabicPeriod"/>
            </a:pPr>
            <a:r>
              <a:rPr lang="en-US" sz="1400"/>
              <a:t>When the CSP Lab cell is expanded the following children elements should show: Learn, Explore, Record and Review.</a:t>
            </a:r>
          </a:p>
          <a:p>
            <a:pPr lvl="0" indent="-330200">
              <a:spcBef>
                <a:spcPts val="0"/>
              </a:spcBef>
              <a:buSzPts val="1600"/>
              <a:buAutoNum type="arabicPeriod"/>
            </a:pPr>
            <a:r>
              <a:rPr lang="en-US" sz="1400"/>
              <a:t>When the CSP Lab cell is retracted the children elements should not be visible.</a:t>
            </a:r>
          </a:p>
          <a:p>
            <a:pPr marL="0" marR="0" lvl="0" indent="0" algn="l" rtl="0">
              <a:spcBef>
                <a:spcPts val="0"/>
              </a:spcBef>
              <a:spcAft>
                <a:spcPts val="0"/>
              </a:spcAft>
              <a:buNone/>
            </a:pPr>
            <a:endParaRPr/>
          </a:p>
        </p:txBody>
      </p:sp>
      <p:grpSp>
        <p:nvGrpSpPr>
          <p:cNvPr id="4" name="Shape 287"/>
          <p:cNvGrpSpPr/>
          <p:nvPr/>
        </p:nvGrpSpPr>
        <p:grpSpPr>
          <a:xfrm>
            <a:off x="6070275" y="1949250"/>
            <a:ext cx="2732800" cy="3921500"/>
            <a:chOff x="5128875" y="1899125"/>
            <a:chExt cx="3684225" cy="3921500"/>
          </a:xfrm>
        </p:grpSpPr>
        <p:grpSp>
          <p:nvGrpSpPr>
            <p:cNvPr id="5" name="Shape 288"/>
            <p:cNvGrpSpPr/>
            <p:nvPr/>
          </p:nvGrpSpPr>
          <p:grpSpPr>
            <a:xfrm>
              <a:off x="5128875" y="1899125"/>
              <a:ext cx="3684225" cy="3570500"/>
              <a:chOff x="5118850" y="2250050"/>
              <a:chExt cx="3684225" cy="3570500"/>
            </a:xfrm>
          </p:grpSpPr>
          <p:pic>
            <p:nvPicPr>
              <p:cNvPr id="7" name="Shape 289"/>
              <p:cNvPicPr preferRelativeResize="0"/>
              <p:nvPr/>
            </p:nvPicPr>
            <p:blipFill>
              <a:blip r:embed="rId3">
                <a:alphaModFix/>
              </a:blip>
              <a:stretch>
                <a:fillRect/>
              </a:stretch>
            </p:blipFill>
            <p:spPr>
              <a:xfrm>
                <a:off x="6973125" y="2250050"/>
                <a:ext cx="1829950" cy="3570500"/>
              </a:xfrm>
              <a:prstGeom prst="rect">
                <a:avLst/>
              </a:prstGeom>
              <a:noFill/>
              <a:ln>
                <a:noFill/>
              </a:ln>
            </p:spPr>
          </p:pic>
          <p:pic>
            <p:nvPicPr>
              <p:cNvPr id="8" name="Shape 290"/>
              <p:cNvPicPr preferRelativeResize="0"/>
              <p:nvPr/>
            </p:nvPicPr>
            <p:blipFill>
              <a:blip r:embed="rId4">
                <a:alphaModFix/>
              </a:blip>
              <a:stretch>
                <a:fillRect/>
              </a:stretch>
            </p:blipFill>
            <p:spPr>
              <a:xfrm>
                <a:off x="5118850" y="2250050"/>
                <a:ext cx="1854280" cy="3570500"/>
              </a:xfrm>
              <a:prstGeom prst="rect">
                <a:avLst/>
              </a:prstGeom>
              <a:noFill/>
              <a:ln>
                <a:noFill/>
              </a:ln>
            </p:spPr>
          </p:pic>
        </p:grpSp>
        <p:sp>
          <p:nvSpPr>
            <p:cNvPr id="6" name="Shape 291"/>
            <p:cNvSpPr txBox="1"/>
            <p:nvPr/>
          </p:nvSpPr>
          <p:spPr>
            <a:xfrm>
              <a:off x="5246438" y="5469625"/>
              <a:ext cx="3449100" cy="351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endParaRPr sz="1800" b="1">
                <a:latin typeface="Trebuchet MS"/>
                <a:ea typeface="Trebuchet MS"/>
                <a:cs typeface="Trebuchet MS"/>
                <a:sym typeface="Trebuchet MS"/>
              </a:endParaRPr>
            </a:p>
          </p:txBody>
        </p:sp>
      </p:grpSp>
    </p:spTree>
    <p:extLst>
      <p:ext uri="{BB962C8B-B14F-4D97-AF65-F5344CB8AC3E}">
        <p14:creationId xmlns:p14="http://schemas.microsoft.com/office/powerpoint/2010/main" val="526884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Test Case</a:t>
            </a:r>
            <a:r>
              <a:rPr lang="en-US" sz="4000" b="1">
                <a:latin typeface="Times New Roman"/>
                <a:ea typeface="Times New Roman"/>
                <a:cs typeface="Times New Roman"/>
                <a:sym typeface="Times New Roman"/>
              </a:rPr>
              <a:t> Example</a:t>
            </a:r>
            <a:endParaRPr sz="4000" b="1" i="0" u="none" strike="noStrike" cap="none">
              <a:solidFill>
                <a:srgbClr val="001D4D"/>
              </a:solidFill>
              <a:latin typeface="Times New Roman"/>
              <a:ea typeface="Times New Roman"/>
              <a:cs typeface="Times New Roman"/>
              <a:sym typeface="Times New Roman"/>
            </a:endParaRPr>
          </a:p>
        </p:txBody>
      </p:sp>
      <p:graphicFrame>
        <p:nvGraphicFramePr>
          <p:cNvPr id="216" name="Shape 216"/>
          <p:cNvGraphicFramePr/>
          <p:nvPr/>
        </p:nvGraphicFramePr>
        <p:xfrm>
          <a:off x="165813" y="1425600"/>
          <a:ext cx="8827475" cy="5227800"/>
        </p:xfrm>
        <a:graphic>
          <a:graphicData uri="http://schemas.openxmlformats.org/drawingml/2006/table">
            <a:tbl>
              <a:tblPr>
                <a:noFill/>
                <a:tableStyleId>{EC04528A-E21F-43ED-976A-5F4E2C080832}</a:tableStyleId>
              </a:tblPr>
              <a:tblGrid>
                <a:gridCol w="1323850"/>
                <a:gridCol w="7503625"/>
              </a:tblGrid>
              <a:tr h="337050">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Test case ID</a:t>
                      </a:r>
                      <a:endParaRPr/>
                    </a:p>
                  </a:txBody>
                  <a:tcPr marL="91425" marR="91425" marT="91425" marB="91425"/>
                </a:tc>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Navigation_Unit_Test_04</a:t>
                      </a:r>
                      <a:endParaRPr/>
                    </a:p>
                  </a:txBody>
                  <a:tcPr marL="91425" marR="91425" marT="91425" marB="91425"/>
                </a:tc>
              </a:tr>
              <a:tr h="337050">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Purpose</a:t>
                      </a:r>
                      <a:endParaRPr/>
                    </a:p>
                  </a:txBody>
                  <a:tcPr marL="91425" marR="91425" marT="91425" marB="91425"/>
                </a:tc>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From the Navigation page, the user should be able to press on any table cell that references another page and afterwards get redirected to that page.</a:t>
                      </a:r>
                      <a:endParaRPr/>
                    </a:p>
                  </a:txBody>
                  <a:tcPr marL="91425" marR="91425" marT="91425" marB="91425"/>
                </a:tc>
              </a:tr>
              <a:tr h="337050">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Pre-conditions</a:t>
                      </a:r>
                      <a:endParaRPr/>
                    </a:p>
                  </a:txBody>
                  <a:tcPr marL="91425" marR="91425" marT="91425" marB="91425"/>
                </a:tc>
                <a:tc>
                  <a:txBody>
                    <a:bodyPr/>
                    <a:lstStyle/>
                    <a:p>
                      <a:pPr marL="0" lvl="0" indent="0" rtl="0">
                        <a:lnSpc>
                          <a:spcPct val="150000"/>
                        </a:lnSpc>
                        <a:spcBef>
                          <a:spcPts val="0"/>
                        </a:spcBef>
                        <a:spcAft>
                          <a:spcPts val="0"/>
                        </a:spcAft>
                        <a:buNone/>
                      </a:pPr>
                      <a:r>
                        <a:rPr lang="en-US" sz="1500">
                          <a:latin typeface="Times New Roman"/>
                          <a:ea typeface="Times New Roman"/>
                          <a:cs typeface="Times New Roman"/>
                          <a:sym typeface="Times New Roman"/>
                        </a:rPr>
                        <a:t>The user must have a running version of the application in their phone</a:t>
                      </a:r>
                      <a:endParaRPr sz="1500">
                        <a:latin typeface="Times New Roman"/>
                        <a:ea typeface="Times New Roman"/>
                        <a:cs typeface="Times New Roman"/>
                        <a:sym typeface="Times New Roman"/>
                      </a:endParaRPr>
                    </a:p>
                    <a:p>
                      <a:pPr marL="0" lvl="0" indent="0" rtl="0">
                        <a:lnSpc>
                          <a:spcPct val="150000"/>
                        </a:lnSpc>
                        <a:spcBef>
                          <a:spcPts val="0"/>
                        </a:spcBef>
                        <a:spcAft>
                          <a:spcPts val="0"/>
                        </a:spcAft>
                        <a:buNone/>
                      </a:pPr>
                      <a:r>
                        <a:rPr lang="en-US" sz="1500">
                          <a:latin typeface="Times New Roman"/>
                          <a:ea typeface="Times New Roman"/>
                          <a:cs typeface="Times New Roman"/>
                          <a:sym typeface="Times New Roman"/>
                        </a:rPr>
                        <a:t>The application must be running and in view</a:t>
                      </a:r>
                      <a:endParaRPr sz="1500">
                        <a:latin typeface="Times New Roman"/>
                        <a:ea typeface="Times New Roman"/>
                        <a:cs typeface="Times New Roman"/>
                        <a:sym typeface="Times New Roman"/>
                      </a:endParaRPr>
                    </a:p>
                    <a:p>
                      <a:pPr marL="0" lvl="0" indent="0" rtl="0">
                        <a:lnSpc>
                          <a:spcPct val="150000"/>
                        </a:lnSpc>
                        <a:spcBef>
                          <a:spcPts val="0"/>
                        </a:spcBef>
                        <a:spcAft>
                          <a:spcPts val="0"/>
                        </a:spcAft>
                        <a:buNone/>
                      </a:pPr>
                      <a:r>
                        <a:rPr lang="en-US" sz="1500">
                          <a:latin typeface="Times New Roman"/>
                          <a:ea typeface="Times New Roman"/>
                          <a:cs typeface="Times New Roman"/>
                          <a:sym typeface="Times New Roman"/>
                        </a:rPr>
                        <a:t>The user must be viewing the Navigation page</a:t>
                      </a:r>
                      <a:endParaRPr/>
                    </a:p>
                  </a:txBody>
                  <a:tcPr marL="91425" marR="91425" marT="91425" marB="91425"/>
                </a:tc>
              </a:tr>
              <a:tr h="337050">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Expected Results</a:t>
                      </a:r>
                      <a:endParaRPr/>
                    </a:p>
                  </a:txBody>
                  <a:tcPr marL="91425" marR="91425" marT="91425" marB="91425"/>
                </a:tc>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View changes to referenced page when the table cell is pressed in the Navigation page</a:t>
                      </a:r>
                      <a:endParaRPr/>
                    </a:p>
                  </a:txBody>
                  <a:tcPr marL="91425" marR="91425" marT="91425" marB="91425"/>
                </a:tc>
              </a:tr>
              <a:tr h="337050">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Actual Result</a:t>
                      </a:r>
                      <a:endParaRPr/>
                    </a:p>
                  </a:txBody>
                  <a:tcPr marL="91425" marR="91425" marT="91425" marB="91425"/>
                </a:tc>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After the user presses a table cell their view gets changed to the view referenced in the table cell, this includes the table cells: “Home”, “Profile”, “Geo Hunt”, “Learn”, “Explore”, “Record”, “Review”, “Key Challenge”, “Sea Level Rise”, “Water Watch”, “Reef Restoration”, Lecture Series”, “Field Activities”, “Events”, “News”, “About Us”, “Our Biomes”, “Newsletters”, “Out Partners” and “Contact Us”.</a:t>
                      </a:r>
                      <a:endParaRPr/>
                    </a:p>
                  </a:txBody>
                  <a:tcPr marL="91425" marR="91425" marT="91425" marB="91425"/>
                </a:tc>
              </a:tr>
              <a:tr h="655950">
                <a:tc>
                  <a:txBody>
                    <a:bodyPr/>
                    <a:lstStyle/>
                    <a:p>
                      <a:pPr marL="0" lvl="0" indent="0" rtl="0">
                        <a:lnSpc>
                          <a:spcPct val="115000"/>
                        </a:lnSpc>
                        <a:spcBef>
                          <a:spcPts val="0"/>
                        </a:spcBef>
                        <a:spcAft>
                          <a:spcPts val="0"/>
                        </a:spcAft>
                        <a:buNone/>
                      </a:pPr>
                      <a:r>
                        <a:rPr lang="en-US" sz="1500">
                          <a:latin typeface="Times New Roman"/>
                          <a:ea typeface="Times New Roman"/>
                          <a:cs typeface="Times New Roman"/>
                          <a:sym typeface="Times New Roman"/>
                        </a:rPr>
                        <a:t>Status</a:t>
                      </a:r>
                      <a:endParaRPr/>
                    </a:p>
                  </a:txBody>
                  <a:tcPr marL="91425" marR="91425" marT="91425" marB="91425"/>
                </a:tc>
                <a:tc>
                  <a:txBody>
                    <a:bodyPr/>
                    <a:lstStyle/>
                    <a:p>
                      <a:pPr marL="0" lvl="0" indent="0">
                        <a:spcBef>
                          <a:spcPts val="0"/>
                        </a:spcBef>
                        <a:spcAft>
                          <a:spcPts val="0"/>
                        </a:spcAft>
                        <a:buNone/>
                      </a:pPr>
                      <a:r>
                        <a:rPr lang="en-US"/>
                        <a:t>Pass</a:t>
                      </a:r>
                      <a:endParaRPr/>
                    </a:p>
                  </a:txBody>
                  <a:tcPr marL="91425" marR="91425" marT="91425" marB="91425"/>
                </a:tc>
              </a:tr>
            </a:tbl>
          </a:graphicData>
        </a:graphic>
      </p:graphicFrame>
    </p:spTree>
    <p:extLst>
      <p:ext uri="{BB962C8B-B14F-4D97-AF65-F5344CB8AC3E}">
        <p14:creationId xmlns:p14="http://schemas.microsoft.com/office/powerpoint/2010/main" val="1172640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221"/>
        <p:cNvGrpSpPr/>
        <p:nvPr/>
      </p:nvGrpSpPr>
      <p:grpSpPr>
        <a:xfrm>
          <a:off x="0" y="0"/>
          <a:ext cx="0" cy="0"/>
          <a:chOff x="0" y="0"/>
          <a:chExt cx="0" cy="0"/>
        </a:xfrm>
      </p:grpSpPr>
      <p:sp>
        <p:nvSpPr>
          <p:cNvPr id="222" name="Shape 222"/>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rPr>
              <a:t>Summary</a:t>
            </a:r>
            <a:endParaRPr sz="4000" b="1" i="0" u="none" strike="noStrike" cap="none">
              <a:solidFill>
                <a:srgbClr val="001D4D"/>
              </a:solidFill>
            </a:endParaRPr>
          </a:p>
        </p:txBody>
      </p:sp>
      <p:sp>
        <p:nvSpPr>
          <p:cNvPr id="223" name="Shape 223"/>
          <p:cNvSpPr txBox="1">
            <a:spLocks noGrp="1"/>
          </p:cNvSpPr>
          <p:nvPr>
            <p:ph type="body" idx="1"/>
          </p:nvPr>
        </p:nvSpPr>
        <p:spPr>
          <a:xfrm>
            <a:off x="779475" y="1425600"/>
            <a:ext cx="7583400" cy="4611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a:latin typeface="Times New Roman"/>
                <a:ea typeface="Times New Roman"/>
                <a:cs typeface="Times New Roman"/>
                <a:sym typeface="Times New Roman"/>
              </a:rPr>
              <a:t>The Citizen Scientist Project iOS App 1.0 is the first release of an application which aims to expand on The Key Biscayne Citizen Scientist Project’s mission by integrating a new system into their platform which will allow users to be able to monitor, protect and share information on the most critical natural resources of Key Biscayne. In this release, the team focused on the application’s core user interface, architecture and offline-static pages.</a:t>
            </a:r>
            <a:endParaRPr sz="2000">
              <a:latin typeface="Times New Roman"/>
              <a:ea typeface="Times New Roman"/>
              <a:cs typeface="Times New Roman"/>
              <a:sym typeface="Times New Roman"/>
            </a:endParaRPr>
          </a:p>
          <a:p>
            <a:pPr marL="0" lvl="0" indent="0" rtl="0">
              <a:spcBef>
                <a:spcPts val="0"/>
              </a:spcBef>
              <a:spcAft>
                <a:spcPts val="0"/>
              </a:spcAft>
              <a:buNone/>
            </a:pP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endParaRPr sz="150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r>
              <a:rPr lang="en-US" sz="2500" b="1">
                <a:latin typeface="Times New Roman"/>
                <a:ea typeface="Times New Roman"/>
                <a:cs typeface="Times New Roman"/>
                <a:sym typeface="Times New Roman"/>
              </a:rPr>
              <a:t>Any </a:t>
            </a:r>
            <a:r>
              <a:rPr lang="en-US" sz="2500" b="1" i="0" u="none" strike="noStrike" cap="none">
                <a:solidFill>
                  <a:srgbClr val="001D4D"/>
                </a:solidFill>
                <a:latin typeface="Times New Roman"/>
                <a:ea typeface="Times New Roman"/>
                <a:cs typeface="Times New Roman"/>
                <a:sym typeface="Times New Roman"/>
              </a:rPr>
              <a:t>Questions?</a:t>
            </a:r>
            <a:endParaRPr sz="2500">
              <a:latin typeface="Times New Roman"/>
              <a:ea typeface="Times New Roman"/>
              <a:cs typeface="Times New Roman"/>
              <a:sym typeface="Times New Roman"/>
            </a:endParaRPr>
          </a:p>
        </p:txBody>
      </p:sp>
      <p:pic>
        <p:nvPicPr>
          <p:cNvPr id="224" name="Shape 224"/>
          <p:cNvPicPr preferRelativeResize="0"/>
          <p:nvPr/>
        </p:nvPicPr>
        <p:blipFill>
          <a:blip r:embed="rId3">
            <a:alphaModFix/>
          </a:blip>
          <a:stretch>
            <a:fillRect/>
          </a:stretch>
        </p:blipFill>
        <p:spPr>
          <a:xfrm>
            <a:off x="7316950" y="5169925"/>
            <a:ext cx="1345800" cy="1345800"/>
          </a:xfrm>
          <a:prstGeom prst="rect">
            <a:avLst/>
          </a:prstGeom>
          <a:noFill/>
          <a:ln>
            <a:noFill/>
          </a:ln>
        </p:spPr>
      </p:pic>
      <p:pic>
        <p:nvPicPr>
          <p:cNvPr id="225" name="Shape 225"/>
          <p:cNvPicPr preferRelativeResize="0"/>
          <p:nvPr/>
        </p:nvPicPr>
        <p:blipFill>
          <a:blip r:embed="rId4">
            <a:alphaModFix/>
          </a:blip>
          <a:stretch>
            <a:fillRect/>
          </a:stretch>
        </p:blipFill>
        <p:spPr>
          <a:xfrm>
            <a:off x="2171677" y="5215950"/>
            <a:ext cx="1345797" cy="1253750"/>
          </a:xfrm>
          <a:prstGeom prst="rect">
            <a:avLst/>
          </a:prstGeom>
          <a:noFill/>
          <a:ln>
            <a:noFill/>
          </a:ln>
        </p:spPr>
      </p:pic>
      <p:pic>
        <p:nvPicPr>
          <p:cNvPr id="226" name="Shape 226"/>
          <p:cNvPicPr preferRelativeResize="0"/>
          <p:nvPr/>
        </p:nvPicPr>
        <p:blipFill>
          <a:blip r:embed="rId5">
            <a:alphaModFix/>
          </a:blip>
          <a:stretch>
            <a:fillRect/>
          </a:stretch>
        </p:blipFill>
        <p:spPr>
          <a:xfrm>
            <a:off x="3635838" y="5261988"/>
            <a:ext cx="1161676" cy="1161676"/>
          </a:xfrm>
          <a:prstGeom prst="rect">
            <a:avLst/>
          </a:prstGeom>
          <a:noFill/>
          <a:ln>
            <a:noFill/>
          </a:ln>
        </p:spPr>
      </p:pic>
      <p:pic>
        <p:nvPicPr>
          <p:cNvPr id="227" name="Shape 227"/>
          <p:cNvPicPr preferRelativeResize="0"/>
          <p:nvPr/>
        </p:nvPicPr>
        <p:blipFill>
          <a:blip r:embed="rId6">
            <a:alphaModFix/>
          </a:blip>
          <a:stretch>
            <a:fillRect/>
          </a:stretch>
        </p:blipFill>
        <p:spPr>
          <a:xfrm>
            <a:off x="0" y="5447143"/>
            <a:ext cx="2634226" cy="791382"/>
          </a:xfrm>
          <a:prstGeom prst="rect">
            <a:avLst/>
          </a:prstGeom>
          <a:noFill/>
          <a:ln>
            <a:noFill/>
          </a:ln>
        </p:spPr>
      </p:pic>
      <p:pic>
        <p:nvPicPr>
          <p:cNvPr id="228" name="Shape 228"/>
          <p:cNvPicPr preferRelativeResize="0"/>
          <p:nvPr/>
        </p:nvPicPr>
        <p:blipFill>
          <a:blip r:embed="rId7">
            <a:alphaModFix/>
          </a:blip>
          <a:stretch>
            <a:fillRect/>
          </a:stretch>
        </p:blipFill>
        <p:spPr>
          <a:xfrm>
            <a:off x="4836375" y="5261988"/>
            <a:ext cx="1161675" cy="1161675"/>
          </a:xfrm>
          <a:prstGeom prst="rect">
            <a:avLst/>
          </a:prstGeom>
          <a:noFill/>
          <a:ln>
            <a:noFill/>
          </a:ln>
        </p:spPr>
      </p:pic>
      <p:pic>
        <p:nvPicPr>
          <p:cNvPr id="229" name="Shape 229"/>
          <p:cNvPicPr preferRelativeResize="0"/>
          <p:nvPr/>
        </p:nvPicPr>
        <p:blipFill>
          <a:blip r:embed="rId8">
            <a:alphaModFix/>
          </a:blip>
          <a:stretch>
            <a:fillRect/>
          </a:stretch>
        </p:blipFill>
        <p:spPr>
          <a:xfrm>
            <a:off x="5998050" y="5262000"/>
            <a:ext cx="1161675" cy="11616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779463" y="381000"/>
            <a:ext cx="7583400" cy="1044600"/>
          </a:xfrm>
          <a:prstGeom prst="rect">
            <a:avLst/>
          </a:prstGeom>
        </p:spPr>
        <p:txBody>
          <a:bodyPr spcFirstLastPara="1" wrap="square" lIns="91425" tIns="91425" rIns="91425" bIns="91425" anchor="b" anchorCtr="0">
            <a:noAutofit/>
          </a:bodyPr>
          <a:lstStyle/>
          <a:p>
            <a:pPr marL="0" lvl="0" indent="0" rtl="0">
              <a:lnSpc>
                <a:spcPct val="115000"/>
              </a:lnSpc>
              <a:spcBef>
                <a:spcPts val="0"/>
              </a:spcBef>
              <a:spcAft>
                <a:spcPts val="0"/>
              </a:spcAft>
              <a:buNone/>
            </a:pPr>
            <a:r>
              <a:rPr lang="en-US" sz="4000" b="1">
                <a:latin typeface="Times New Roman"/>
                <a:ea typeface="Times New Roman"/>
                <a:cs typeface="Times New Roman"/>
                <a:sym typeface="Times New Roman"/>
              </a:rPr>
              <a:t>Thank You!</a:t>
            </a:r>
            <a:endParaRPr sz="4000" b="1"/>
          </a:p>
        </p:txBody>
      </p:sp>
      <p:sp>
        <p:nvSpPr>
          <p:cNvPr id="236" name="Shape 236"/>
          <p:cNvSpPr txBox="1">
            <a:spLocks noGrp="1"/>
          </p:cNvSpPr>
          <p:nvPr>
            <p:ph type="body" idx="1"/>
          </p:nvPr>
        </p:nvSpPr>
        <p:spPr>
          <a:xfrm>
            <a:off x="779475" y="1425600"/>
            <a:ext cx="7583400" cy="4611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500" b="1">
                <a:solidFill>
                  <a:srgbClr val="000000"/>
                </a:solidFill>
                <a:latin typeface="Times New Roman"/>
                <a:ea typeface="Times New Roman"/>
                <a:cs typeface="Times New Roman"/>
                <a:sym typeface="Times New Roman"/>
              </a:rPr>
              <a:t>Contact Information: </a:t>
            </a:r>
            <a:endParaRPr sz="2500" b="1">
              <a:solidFill>
                <a:srgbClr val="000000"/>
              </a:solidFill>
              <a:latin typeface="Times New Roman"/>
              <a:ea typeface="Times New Roman"/>
              <a:cs typeface="Times New Roman"/>
              <a:sym typeface="Times New Roman"/>
            </a:endParaRPr>
          </a:p>
          <a:p>
            <a:pPr marL="282575" lvl="0" indent="-269875" rtl="0">
              <a:spcBef>
                <a:spcPts val="0"/>
              </a:spcBef>
              <a:spcAft>
                <a:spcPts val="0"/>
              </a:spcAft>
              <a:buClr>
                <a:srgbClr val="000000"/>
              </a:buClr>
              <a:buSzPts val="2000"/>
              <a:buFont typeface="Times New Roman"/>
              <a:buChar char="●"/>
            </a:pPr>
            <a:r>
              <a:rPr lang="en-US" sz="2000">
                <a:solidFill>
                  <a:srgbClr val="000000"/>
                </a:solidFill>
                <a:latin typeface="Times New Roman"/>
                <a:ea typeface="Times New Roman"/>
                <a:cs typeface="Times New Roman"/>
                <a:sym typeface="Times New Roman"/>
              </a:rPr>
              <a:t>Emmanuel Malave, Application Developer - </a:t>
            </a:r>
            <a:r>
              <a:rPr lang="en-US" sz="2000" u="sng">
                <a:solidFill>
                  <a:srgbClr val="1155CC"/>
                </a:solidFill>
                <a:latin typeface="Times New Roman"/>
                <a:ea typeface="Times New Roman"/>
                <a:cs typeface="Times New Roman"/>
                <a:sym typeface="Times New Roman"/>
                <a:hlinkClick r:id="rId3"/>
              </a:rPr>
              <a:t>emala003@fiu.edu</a:t>
            </a:r>
            <a:r>
              <a:rPr lang="en-US" sz="2000">
                <a:solidFill>
                  <a:srgbClr val="000000"/>
                </a:solidFill>
                <a:latin typeface="Times New Roman"/>
                <a:ea typeface="Times New Roman"/>
                <a:cs typeface="Times New Roman"/>
                <a:sym typeface="Times New Roman"/>
              </a:rPr>
              <a:t> </a:t>
            </a:r>
            <a:endParaRPr sz="2000">
              <a:solidFill>
                <a:srgbClr val="000000"/>
              </a:solidFill>
              <a:latin typeface="Times New Roman"/>
              <a:ea typeface="Times New Roman"/>
              <a:cs typeface="Times New Roman"/>
              <a:sym typeface="Times New Roman"/>
            </a:endParaRPr>
          </a:p>
          <a:p>
            <a:pPr marL="282575" lvl="0" indent="-269875" rtl="0">
              <a:spcBef>
                <a:spcPts val="0"/>
              </a:spcBef>
              <a:spcAft>
                <a:spcPts val="0"/>
              </a:spcAft>
              <a:buClr>
                <a:srgbClr val="000000"/>
              </a:buClr>
              <a:buSzPts val="2000"/>
              <a:buFont typeface="Times New Roman"/>
              <a:buChar char="●"/>
            </a:pPr>
            <a:r>
              <a:rPr lang="en-US" sz="2000">
                <a:solidFill>
                  <a:srgbClr val="000000"/>
                </a:solidFill>
                <a:latin typeface="Times New Roman"/>
                <a:ea typeface="Times New Roman"/>
                <a:cs typeface="Times New Roman"/>
                <a:sym typeface="Times New Roman"/>
              </a:rPr>
              <a:t>David Gonzalez, Application Developer - </a:t>
            </a:r>
            <a:r>
              <a:rPr lang="en-US" sz="2000" u="sng">
                <a:solidFill>
                  <a:srgbClr val="1155CC"/>
                </a:solidFill>
                <a:latin typeface="Times New Roman"/>
                <a:ea typeface="Times New Roman"/>
                <a:cs typeface="Times New Roman"/>
                <a:sym typeface="Times New Roman"/>
                <a:hlinkClick r:id="rId4"/>
              </a:rPr>
              <a:t>dgonz137@fiu.edu</a:t>
            </a:r>
            <a:r>
              <a:rPr lang="en-US" sz="2000">
                <a:solidFill>
                  <a:srgbClr val="000000"/>
                </a:solidFill>
                <a:latin typeface="Times New Roman"/>
                <a:ea typeface="Times New Roman"/>
                <a:cs typeface="Times New Roman"/>
                <a:sym typeface="Times New Roman"/>
              </a:rPr>
              <a:t> </a:t>
            </a:r>
            <a:endParaRPr sz="2000">
              <a:solidFill>
                <a:srgbClr val="000000"/>
              </a:solidFill>
              <a:latin typeface="Times New Roman"/>
              <a:ea typeface="Times New Roman"/>
              <a:cs typeface="Times New Roman"/>
              <a:sym typeface="Times New Roman"/>
            </a:endParaRPr>
          </a:p>
          <a:p>
            <a:pPr marL="282575" lvl="0" indent="-269875" rtl="0">
              <a:spcBef>
                <a:spcPts val="0"/>
              </a:spcBef>
              <a:spcAft>
                <a:spcPts val="0"/>
              </a:spcAft>
              <a:buClr>
                <a:srgbClr val="000000"/>
              </a:buClr>
              <a:buSzPts val="2000"/>
              <a:buFont typeface="Times New Roman"/>
              <a:buChar char="●"/>
            </a:pPr>
            <a:r>
              <a:rPr lang="en-US" sz="2000">
                <a:solidFill>
                  <a:srgbClr val="000000"/>
                </a:solidFill>
                <a:latin typeface="Times New Roman"/>
                <a:ea typeface="Times New Roman"/>
                <a:cs typeface="Times New Roman"/>
                <a:sym typeface="Times New Roman"/>
              </a:rPr>
              <a:t>Nathan Moyer, Product Owner - </a:t>
            </a:r>
            <a:r>
              <a:rPr lang="en-US" sz="2000" u="sng">
                <a:solidFill>
                  <a:srgbClr val="1155CC"/>
                </a:solidFill>
                <a:latin typeface="Times New Roman"/>
                <a:ea typeface="Times New Roman"/>
                <a:cs typeface="Times New Roman"/>
                <a:sym typeface="Times New Roman"/>
                <a:hlinkClick r:id="rId5"/>
              </a:rPr>
              <a:t>nathanmoyer@lightmadeliquid.com</a:t>
            </a:r>
            <a:r>
              <a:rPr lang="en-US" sz="2000">
                <a:solidFill>
                  <a:srgbClr val="000000"/>
                </a:solidFill>
                <a:latin typeface="Times New Roman"/>
                <a:ea typeface="Times New Roman"/>
                <a:cs typeface="Times New Roman"/>
                <a:sym typeface="Times New Roman"/>
              </a:rPr>
              <a:t> </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a:latin typeface="Times New Roman"/>
                <a:ea typeface="Times New Roman"/>
                <a:cs typeface="Times New Roman"/>
                <a:sym typeface="Times New Roman"/>
              </a:rPr>
              <a:t>Project U</a:t>
            </a:r>
            <a:r>
              <a:rPr lang="en-US" sz="4000" b="1" i="0" u="none" strike="noStrike" cap="none">
                <a:solidFill>
                  <a:srgbClr val="001D4D"/>
                </a:solidFill>
                <a:latin typeface="Times New Roman"/>
                <a:ea typeface="Times New Roman"/>
                <a:cs typeface="Times New Roman"/>
                <a:sym typeface="Times New Roman"/>
              </a:rPr>
              <a:t>se </a:t>
            </a:r>
            <a:r>
              <a:rPr lang="en-US" sz="4000" b="1">
                <a:latin typeface="Times New Roman"/>
                <a:ea typeface="Times New Roman"/>
                <a:cs typeface="Times New Roman"/>
                <a:sym typeface="Times New Roman"/>
              </a:rPr>
              <a:t>C</a:t>
            </a:r>
            <a:r>
              <a:rPr lang="en-US" sz="4000" b="1" i="0" u="none" strike="noStrike" cap="none">
                <a:solidFill>
                  <a:srgbClr val="001D4D"/>
                </a:solidFill>
                <a:latin typeface="Times New Roman"/>
                <a:ea typeface="Times New Roman"/>
                <a:cs typeface="Times New Roman"/>
                <a:sym typeface="Times New Roman"/>
              </a:rPr>
              <a:t>ase</a:t>
            </a:r>
            <a:r>
              <a:rPr lang="en-US" sz="4000" b="1">
                <a:latin typeface="Times New Roman"/>
                <a:ea typeface="Times New Roman"/>
                <a:cs typeface="Times New Roman"/>
                <a:sym typeface="Times New Roman"/>
              </a:rPr>
              <a:t> Diagram</a:t>
            </a:r>
            <a:endParaRPr sz="4000" b="1" i="0" u="none" strike="noStrike" cap="none">
              <a:solidFill>
                <a:srgbClr val="001D4D"/>
              </a:solidFill>
              <a:latin typeface="Times New Roman"/>
              <a:ea typeface="Times New Roman"/>
              <a:cs typeface="Times New Roman"/>
              <a:sym typeface="Times New Roman"/>
            </a:endParaRPr>
          </a:p>
        </p:txBody>
      </p:sp>
      <p:pic>
        <p:nvPicPr>
          <p:cNvPr id="106" name="Shape 106"/>
          <p:cNvPicPr preferRelativeResize="0"/>
          <p:nvPr/>
        </p:nvPicPr>
        <p:blipFill>
          <a:blip r:embed="rId3">
            <a:alphaModFix/>
          </a:blip>
          <a:stretch>
            <a:fillRect/>
          </a:stretch>
        </p:blipFill>
        <p:spPr>
          <a:xfrm>
            <a:off x="779475" y="1652375"/>
            <a:ext cx="7583401" cy="47956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 Case</a:t>
            </a:r>
            <a:r>
              <a:rPr lang="en-US" sz="4000" b="1">
                <a:latin typeface="Times New Roman"/>
                <a:ea typeface="Times New Roman"/>
                <a:cs typeface="Times New Roman"/>
                <a:sym typeface="Times New Roman"/>
              </a:rPr>
              <a:t> Focused Example</a:t>
            </a:r>
            <a:endParaRPr sz="4000" b="1" i="0" u="none" strike="noStrike" cap="none">
              <a:solidFill>
                <a:srgbClr val="001D4D"/>
              </a:solidFill>
              <a:latin typeface="Times New Roman"/>
              <a:ea typeface="Times New Roman"/>
              <a:cs typeface="Times New Roman"/>
              <a:sym typeface="Times New Roman"/>
            </a:endParaRPr>
          </a:p>
        </p:txBody>
      </p:sp>
      <p:sp>
        <p:nvSpPr>
          <p:cNvPr id="113" name="Shape 113"/>
          <p:cNvSpPr txBox="1">
            <a:spLocks noGrp="1"/>
          </p:cNvSpPr>
          <p:nvPr>
            <p:ph type="body" idx="1"/>
          </p:nvPr>
        </p:nvSpPr>
        <p:spPr>
          <a:xfrm>
            <a:off x="779475" y="1425600"/>
            <a:ext cx="7583400" cy="5258700"/>
          </a:xfrm>
          <a:prstGeom prst="rect">
            <a:avLst/>
          </a:prstGeom>
          <a:noFill/>
          <a:ln>
            <a:noFill/>
          </a:ln>
        </p:spPr>
        <p:txBody>
          <a:bodyPr spcFirstLastPara="1" wrap="square" lIns="91425" tIns="45700" rIns="91425" bIns="45700" anchor="t" anchorCtr="0">
            <a:noAutofit/>
          </a:bodyPr>
          <a:lstStyle/>
          <a:p>
            <a:pPr marL="0" lvl="0" indent="0" rtl="0">
              <a:lnSpc>
                <a:spcPct val="100000"/>
              </a:lnSpc>
              <a:spcBef>
                <a:spcPts val="0"/>
              </a:spcBef>
              <a:spcAft>
                <a:spcPts val="0"/>
              </a:spcAft>
              <a:buNone/>
            </a:pPr>
            <a:r>
              <a:rPr lang="en-US" sz="1500" b="1">
                <a:solidFill>
                  <a:srgbClr val="000000"/>
                </a:solidFill>
                <a:latin typeface="Times New Roman"/>
                <a:ea typeface="Times New Roman"/>
                <a:cs typeface="Times New Roman"/>
                <a:sym typeface="Times New Roman"/>
              </a:rPr>
              <a:t>Name: </a:t>
            </a:r>
            <a:r>
              <a:rPr lang="en-US" sz="1500">
                <a:solidFill>
                  <a:srgbClr val="000000"/>
                </a:solidFill>
                <a:latin typeface="Times New Roman"/>
                <a:ea typeface="Times New Roman"/>
                <a:cs typeface="Times New Roman"/>
                <a:sym typeface="Times New Roman"/>
              </a:rPr>
              <a:t>Pick a page to navigate to</a:t>
            </a:r>
            <a:endParaRPr sz="1500">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500">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US" sz="1500" b="1">
                <a:solidFill>
                  <a:srgbClr val="000000"/>
                </a:solidFill>
                <a:latin typeface="Times New Roman"/>
                <a:ea typeface="Times New Roman"/>
                <a:cs typeface="Times New Roman"/>
                <a:sym typeface="Times New Roman"/>
              </a:rPr>
              <a:t>Actors:</a:t>
            </a:r>
            <a:r>
              <a:rPr lang="en-US" sz="1500">
                <a:solidFill>
                  <a:srgbClr val="000000"/>
                </a:solidFill>
                <a:latin typeface="Times New Roman"/>
                <a:ea typeface="Times New Roman"/>
                <a:cs typeface="Times New Roman"/>
                <a:sym typeface="Times New Roman"/>
              </a:rPr>
              <a:t> Application User</a:t>
            </a:r>
            <a:endParaRPr sz="1500">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500" b="1">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US" sz="1500" b="1">
                <a:solidFill>
                  <a:srgbClr val="000000"/>
                </a:solidFill>
                <a:latin typeface="Times New Roman"/>
                <a:ea typeface="Times New Roman"/>
                <a:cs typeface="Times New Roman"/>
                <a:sym typeface="Times New Roman"/>
              </a:rPr>
              <a:t>Preconditions:</a:t>
            </a:r>
            <a:endParaRPr sz="1500" b="1">
              <a:solidFill>
                <a:srgbClr val="000000"/>
              </a:solidFill>
              <a:latin typeface="Times New Roman"/>
              <a:ea typeface="Times New Roman"/>
              <a:cs typeface="Times New Roman"/>
              <a:sym typeface="Times New Roman"/>
            </a:endParaRPr>
          </a:p>
          <a:p>
            <a:pPr marL="457200" lvl="0" indent="-323850" rtl="0">
              <a:lnSpc>
                <a:spcPct val="100000"/>
              </a:lnSpc>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Application is correctly loaded</a:t>
            </a:r>
            <a:endParaRPr sz="1500">
              <a:solidFill>
                <a:srgbClr val="000000"/>
              </a:solidFill>
              <a:latin typeface="Times New Roman"/>
              <a:ea typeface="Times New Roman"/>
              <a:cs typeface="Times New Roman"/>
              <a:sym typeface="Times New Roman"/>
            </a:endParaRPr>
          </a:p>
          <a:p>
            <a:pPr marL="457200" lvl="0" indent="-323850" rtl="0">
              <a:lnSpc>
                <a:spcPct val="100000"/>
              </a:lnSpc>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The user goes into the Navigation page from either the Home page or any other page that links to it through their header. </a:t>
            </a:r>
            <a:endParaRPr sz="1500">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500" b="1">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US" sz="1500" b="1">
                <a:solidFill>
                  <a:srgbClr val="000000"/>
                </a:solidFill>
                <a:latin typeface="Times New Roman"/>
                <a:ea typeface="Times New Roman"/>
                <a:cs typeface="Times New Roman"/>
                <a:sym typeface="Times New Roman"/>
              </a:rPr>
              <a:t>Flow of Events:</a:t>
            </a:r>
            <a:endParaRPr sz="1500" b="1">
              <a:solidFill>
                <a:srgbClr val="000000"/>
              </a:solidFill>
              <a:latin typeface="Times New Roman"/>
              <a:ea typeface="Times New Roman"/>
              <a:cs typeface="Times New Roman"/>
              <a:sym typeface="Times New Roman"/>
            </a:endParaRPr>
          </a:p>
          <a:p>
            <a:pPr marL="0" lvl="0" indent="133350" rtl="0">
              <a:lnSpc>
                <a:spcPct val="100000"/>
              </a:lnSpc>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User opens application</a:t>
            </a:r>
            <a:endParaRPr sz="1500">
              <a:solidFill>
                <a:srgbClr val="000000"/>
              </a:solidFill>
              <a:latin typeface="Times New Roman"/>
              <a:ea typeface="Times New Roman"/>
              <a:cs typeface="Times New Roman"/>
              <a:sym typeface="Times New Roman"/>
            </a:endParaRPr>
          </a:p>
          <a:p>
            <a:pPr marL="0" lvl="0" indent="133350" rtl="0">
              <a:lnSpc>
                <a:spcPct val="100000"/>
              </a:lnSpc>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From the Home page or any other page with the menu button in their header, the user presses the menu button </a:t>
            </a:r>
            <a:endParaRPr sz="1500">
              <a:solidFill>
                <a:srgbClr val="000000"/>
              </a:solidFill>
              <a:latin typeface="Times New Roman"/>
              <a:ea typeface="Times New Roman"/>
              <a:cs typeface="Times New Roman"/>
              <a:sym typeface="Times New Roman"/>
            </a:endParaRPr>
          </a:p>
          <a:p>
            <a:pPr marL="0" lvl="0" indent="133350" rtl="0">
              <a:lnSpc>
                <a:spcPct val="100000"/>
              </a:lnSpc>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The user goes into the Navigation page and picks from the vertically scrollable table cells which page he would like to navigate to by pressing the cell which references it</a:t>
            </a:r>
            <a:endParaRPr sz="1500">
              <a:solidFill>
                <a:srgbClr val="000000"/>
              </a:solidFill>
              <a:latin typeface="Times New Roman"/>
              <a:ea typeface="Times New Roman"/>
              <a:cs typeface="Times New Roman"/>
              <a:sym typeface="Times New Roman"/>
            </a:endParaRPr>
          </a:p>
          <a:p>
            <a:pPr marL="0" lvl="0" indent="133350" rtl="0">
              <a:lnSpc>
                <a:spcPct val="100000"/>
              </a:lnSpc>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The user goes into the page they selected</a:t>
            </a:r>
            <a:endParaRPr sz="1500">
              <a:solidFill>
                <a:srgbClr val="000000"/>
              </a:solidFill>
              <a:latin typeface="Times New Roman"/>
              <a:ea typeface="Times New Roman"/>
              <a:cs typeface="Times New Roman"/>
              <a:sym typeface="Times New Roman"/>
            </a:endParaRPr>
          </a:p>
          <a:p>
            <a:pPr marL="0" lvl="0" indent="133350" rtl="0">
              <a:lnSpc>
                <a:spcPct val="100000"/>
              </a:lnSpc>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From the page the user picked they can then again go into the Navigation page to navigate to another page</a:t>
            </a:r>
            <a:endParaRPr sz="1500">
              <a:solidFill>
                <a:srgbClr val="000000"/>
              </a:solidFill>
              <a:latin typeface="Times New Roman"/>
              <a:ea typeface="Times New Roman"/>
              <a:cs typeface="Times New Roman"/>
              <a:sym typeface="Times New Roman"/>
            </a:endParaRPr>
          </a:p>
          <a:p>
            <a:pPr marL="0" marR="0" lvl="0" indent="0" algn="l" rtl="0">
              <a:spcBef>
                <a:spcPts val="2000"/>
              </a:spcBef>
              <a:spcAft>
                <a:spcPts val="0"/>
              </a:spcAft>
              <a:buNone/>
            </a:pPr>
            <a:endParaRPr sz="4000" b="1">
              <a:latin typeface="Times New Roman"/>
              <a:ea typeface="Times New Roman"/>
              <a:cs typeface="Times New Roman"/>
              <a:sym typeface="Times New Roman"/>
            </a:endParaRPr>
          </a:p>
        </p:txBody>
      </p:sp>
      <p:pic>
        <p:nvPicPr>
          <p:cNvPr id="114" name="Shape 114"/>
          <p:cNvPicPr preferRelativeResize="0"/>
          <p:nvPr/>
        </p:nvPicPr>
        <p:blipFill>
          <a:blip r:embed="rId3">
            <a:alphaModFix/>
          </a:blip>
          <a:stretch>
            <a:fillRect/>
          </a:stretch>
        </p:blipFill>
        <p:spPr>
          <a:xfrm>
            <a:off x="3044650" y="5426100"/>
            <a:ext cx="5930200" cy="1431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System Design: Architecture</a:t>
            </a:r>
            <a:endParaRPr sz="4000" b="1" i="0" u="none" strike="noStrike" cap="none">
              <a:solidFill>
                <a:srgbClr val="001D4D"/>
              </a:solidFill>
              <a:latin typeface="Times New Roman"/>
              <a:ea typeface="Times New Roman"/>
              <a:cs typeface="Times New Roman"/>
              <a:sym typeface="Times New Roman"/>
            </a:endParaRPr>
          </a:p>
        </p:txBody>
      </p:sp>
      <p:sp>
        <p:nvSpPr>
          <p:cNvPr id="121" name="Shape 121"/>
          <p:cNvSpPr txBox="1">
            <a:spLocks noGrp="1"/>
          </p:cNvSpPr>
          <p:nvPr>
            <p:ph type="body" idx="1"/>
          </p:nvPr>
        </p:nvSpPr>
        <p:spPr>
          <a:xfrm>
            <a:off x="779474" y="1768500"/>
            <a:ext cx="3802500" cy="4208400"/>
          </a:xfrm>
          <a:prstGeom prst="rect">
            <a:avLst/>
          </a:prstGeom>
          <a:noFill/>
          <a:ln>
            <a:noFill/>
          </a:ln>
        </p:spPr>
        <p:txBody>
          <a:bodyPr spcFirstLastPara="1" wrap="square" lIns="91425" tIns="45700" rIns="91425" bIns="45700" anchor="t" anchorCtr="0">
            <a:noAutofit/>
          </a:bodyPr>
          <a:lstStyle/>
          <a:p>
            <a:pPr marL="0" lvl="0" indent="0" rtl="0">
              <a:lnSpc>
                <a:spcPct val="100000"/>
              </a:lnSpc>
              <a:spcBef>
                <a:spcPts val="0"/>
              </a:spcBef>
              <a:spcAft>
                <a:spcPts val="0"/>
              </a:spcAft>
              <a:buNone/>
            </a:pPr>
            <a:r>
              <a:rPr lang="en-US" sz="1500" b="1">
                <a:solidFill>
                  <a:srgbClr val="000000"/>
                </a:solidFill>
                <a:latin typeface="Times New Roman"/>
                <a:ea typeface="Times New Roman"/>
                <a:cs typeface="Times New Roman"/>
                <a:sym typeface="Times New Roman"/>
              </a:rPr>
              <a:t>Model-View-Controller (MVC) Components:</a:t>
            </a:r>
            <a:endParaRPr sz="1500" b="1">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500" b="1">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US" sz="1500" b="1">
                <a:solidFill>
                  <a:srgbClr val="000000"/>
                </a:solidFill>
                <a:latin typeface="Times New Roman"/>
                <a:ea typeface="Times New Roman"/>
                <a:cs typeface="Times New Roman"/>
                <a:sym typeface="Times New Roman"/>
              </a:rPr>
              <a:t>Model: </a:t>
            </a:r>
            <a:r>
              <a:rPr lang="en-US" sz="1500">
                <a:solidFill>
                  <a:srgbClr val="000000"/>
                </a:solidFill>
                <a:latin typeface="Times New Roman"/>
                <a:ea typeface="Times New Roman"/>
                <a:cs typeface="Times New Roman"/>
                <a:sym typeface="Times New Roman"/>
              </a:rPr>
              <a:t>The model is responsible for directly managing the data, logic and rules of the application.</a:t>
            </a:r>
            <a:endParaRPr sz="1500">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500">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US" sz="1500" b="1">
                <a:solidFill>
                  <a:srgbClr val="000000"/>
                </a:solidFill>
                <a:latin typeface="Times New Roman"/>
                <a:ea typeface="Times New Roman"/>
                <a:cs typeface="Times New Roman"/>
                <a:sym typeface="Times New Roman"/>
              </a:rPr>
              <a:t>View</a:t>
            </a:r>
            <a:r>
              <a:rPr lang="en-US" sz="1500">
                <a:solidFill>
                  <a:srgbClr val="000000"/>
                </a:solidFill>
                <a:latin typeface="Times New Roman"/>
                <a:ea typeface="Times New Roman"/>
                <a:cs typeface="Times New Roman"/>
                <a:sym typeface="Times New Roman"/>
              </a:rPr>
              <a:t>: The view is responsible for representing the information (data model) with a number of defined UI elements. It also triggers events in response to user input.</a:t>
            </a:r>
            <a:endParaRPr sz="1500">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500">
              <a:solidFill>
                <a:srgbClr val="00000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US" sz="1500" b="1">
                <a:solidFill>
                  <a:srgbClr val="000000"/>
                </a:solidFill>
                <a:latin typeface="Times New Roman"/>
                <a:ea typeface="Times New Roman"/>
                <a:cs typeface="Times New Roman"/>
                <a:sym typeface="Times New Roman"/>
              </a:rPr>
              <a:t>Controller</a:t>
            </a:r>
            <a:r>
              <a:rPr lang="en-US" sz="1500">
                <a:solidFill>
                  <a:srgbClr val="000000"/>
                </a:solidFill>
                <a:latin typeface="Times New Roman"/>
                <a:ea typeface="Times New Roman"/>
                <a:cs typeface="Times New Roman"/>
                <a:sym typeface="Times New Roman"/>
              </a:rPr>
              <a:t>: Responds to the user input and performs interactions on the data model objects. It is responsible for binding and updating both the data model objects and the views (user interface).</a:t>
            </a:r>
            <a:endParaRPr sz="1500">
              <a:solidFill>
                <a:srgbClr val="000000"/>
              </a:solidFill>
              <a:latin typeface="Times New Roman"/>
              <a:ea typeface="Times New Roman"/>
              <a:cs typeface="Times New Roman"/>
              <a:sym typeface="Times New Roman"/>
            </a:endParaRPr>
          </a:p>
          <a:p>
            <a:pPr marL="0" marR="0" lvl="0" indent="0" algn="l" rtl="0">
              <a:spcBef>
                <a:spcPts val="2000"/>
              </a:spcBef>
              <a:spcAft>
                <a:spcPts val="0"/>
              </a:spcAft>
              <a:buNone/>
            </a:pPr>
            <a:endParaRPr/>
          </a:p>
        </p:txBody>
      </p:sp>
      <p:pic>
        <p:nvPicPr>
          <p:cNvPr id="122" name="Shape 122"/>
          <p:cNvPicPr preferRelativeResize="0"/>
          <p:nvPr/>
        </p:nvPicPr>
        <p:blipFill>
          <a:blip r:embed="rId3">
            <a:alphaModFix/>
          </a:blip>
          <a:stretch>
            <a:fillRect/>
          </a:stretch>
        </p:blipFill>
        <p:spPr>
          <a:xfrm>
            <a:off x="4581975" y="2201273"/>
            <a:ext cx="3802500" cy="334286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27"/>
        <p:cNvGrpSpPr/>
        <p:nvPr/>
      </p:nvGrpSpPr>
      <p:grpSpPr>
        <a:xfrm>
          <a:off x="0" y="0"/>
          <a:ext cx="0" cy="0"/>
          <a:chOff x="0" y="0"/>
          <a:chExt cx="0" cy="0"/>
        </a:xfrm>
      </p:grpSpPr>
      <p:sp>
        <p:nvSpPr>
          <p:cNvPr id="128" name="Shape 128"/>
          <p:cNvSpPr txBox="1">
            <a:spLocks noGrp="1"/>
          </p:cNvSpPr>
          <p:nvPr>
            <p:ph type="title"/>
          </p:nvPr>
        </p:nvSpPr>
        <p:spPr>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Stories</a:t>
            </a:r>
            <a:r>
              <a:rPr lang="en-US" sz="4000" b="1" i="0" u="none" strike="noStrike" cap="none">
                <a:solidFill>
                  <a:srgbClr val="001D4D"/>
                </a:solidFill>
              </a:rPr>
              <a:t> </a:t>
            </a:r>
            <a:endParaRPr sz="4000" b="1" i="0" u="none" strike="noStrike" cap="none">
              <a:solidFill>
                <a:srgbClr val="001D4D"/>
              </a:solidFill>
            </a:endParaRPr>
          </a:p>
        </p:txBody>
      </p:sp>
      <p:sp>
        <p:nvSpPr>
          <p:cNvPr id="129" name="Shape 129"/>
          <p:cNvSpPr txBox="1">
            <a:spLocks noGrp="1"/>
          </p:cNvSpPr>
          <p:nvPr>
            <p:ph type="body" idx="1"/>
          </p:nvPr>
        </p:nvSpPr>
        <p:spPr>
          <a:prstGeom prst="rect">
            <a:avLst/>
          </a:prstGeom>
          <a:noFill/>
          <a:ln>
            <a:noFill/>
          </a:ln>
        </p:spPr>
        <p:txBody>
          <a:bodyPr spcFirstLastPara="1" wrap="square" lIns="91425" tIns="45700" rIns="91425" bIns="45700" anchor="t" anchorCtr="0">
            <a:noAutofit/>
          </a:bodyPr>
          <a:lstStyle/>
          <a:p>
            <a:pPr fontAlgn="base"/>
            <a:r>
              <a:rPr lang="en-US" sz="1600">
                <a:solidFill>
                  <a:schemeClr val="bg2">
                    <a:lumMod val="50000"/>
                  </a:schemeClr>
                </a:solidFill>
                <a:latin typeface="Times New Roman" charset="0"/>
                <a:ea typeface="Times New Roman" charset="0"/>
                <a:cs typeface="Times New Roman" charset="0"/>
              </a:rPr>
              <a:t>User Story #668 – Create the </a:t>
            </a:r>
            <a:r>
              <a:rPr lang="en-US" sz="1600">
                <a:solidFill>
                  <a:schemeClr val="bg2">
                    <a:lumMod val="50000"/>
                  </a:schemeClr>
                </a:solidFill>
                <a:latin typeface="Times New Roman" charset="0"/>
                <a:ea typeface="Times New Roman" charset="0"/>
                <a:cs typeface="Times New Roman" charset="0"/>
              </a:rPr>
              <a:t>Navigation </a:t>
            </a:r>
            <a:r>
              <a:rPr lang="en-US" sz="1600" smtClean="0">
                <a:solidFill>
                  <a:schemeClr val="bg2">
                    <a:lumMod val="50000"/>
                  </a:schemeClr>
                </a:solidFill>
                <a:latin typeface="Times New Roman" charset="0"/>
                <a:ea typeface="Times New Roman" charset="0"/>
                <a:cs typeface="Times New Roman" charset="0"/>
              </a:rPr>
              <a:t>page*</a:t>
            </a:r>
            <a:endParaRPr lang="en-US" sz="1600">
              <a:solidFill>
                <a:schemeClr val="bg2">
                  <a:lumMod val="50000"/>
                </a:schemeClr>
              </a:solidFill>
              <a:latin typeface="Times New Roman" charset="0"/>
              <a:ea typeface="Times New Roman" charset="0"/>
              <a:cs typeface="Times New Roman" charset="0"/>
            </a:endParaRPr>
          </a:p>
          <a:p>
            <a:pPr fontAlgn="base"/>
            <a:r>
              <a:rPr lang="en-US" sz="1600">
                <a:solidFill>
                  <a:schemeClr val="bg2">
                    <a:lumMod val="50000"/>
                  </a:schemeClr>
                </a:solidFill>
                <a:latin typeface="Times New Roman" charset="0"/>
                <a:ea typeface="Times New Roman" charset="0"/>
                <a:cs typeface="Times New Roman" charset="0"/>
              </a:rPr>
              <a:t>User Story #669 – Create About </a:t>
            </a:r>
            <a:r>
              <a:rPr lang="en-US" sz="1600">
                <a:solidFill>
                  <a:schemeClr val="bg2">
                    <a:lumMod val="50000"/>
                  </a:schemeClr>
                </a:solidFill>
                <a:latin typeface="Times New Roman" charset="0"/>
                <a:ea typeface="Times New Roman" charset="0"/>
                <a:cs typeface="Times New Roman" charset="0"/>
              </a:rPr>
              <a:t>Us </a:t>
            </a:r>
            <a:r>
              <a:rPr lang="en-US" sz="1600" smtClean="0">
                <a:solidFill>
                  <a:schemeClr val="bg2">
                    <a:lumMod val="50000"/>
                  </a:schemeClr>
                </a:solidFill>
                <a:latin typeface="Times New Roman" charset="0"/>
                <a:ea typeface="Times New Roman" charset="0"/>
                <a:cs typeface="Times New Roman" charset="0"/>
              </a:rPr>
              <a:t>page*</a:t>
            </a:r>
            <a:endParaRPr lang="en-US" sz="1600">
              <a:solidFill>
                <a:schemeClr val="bg2">
                  <a:lumMod val="50000"/>
                </a:schemeClr>
              </a:solidFill>
              <a:latin typeface="Times New Roman" charset="0"/>
              <a:ea typeface="Times New Roman" charset="0"/>
              <a:cs typeface="Times New Roman" charset="0"/>
            </a:endParaRPr>
          </a:p>
          <a:p>
            <a:pPr fontAlgn="base"/>
            <a:r>
              <a:rPr lang="en-US" sz="1600">
                <a:solidFill>
                  <a:schemeClr val="bg2">
                    <a:lumMod val="50000"/>
                  </a:schemeClr>
                </a:solidFill>
                <a:latin typeface="Times New Roman" charset="0"/>
                <a:ea typeface="Times New Roman" charset="0"/>
                <a:cs typeface="Times New Roman" charset="0"/>
              </a:rPr>
              <a:t>User Story #670 – Create the </a:t>
            </a:r>
            <a:r>
              <a:rPr lang="en-US" sz="1600">
                <a:solidFill>
                  <a:schemeClr val="bg2">
                    <a:lumMod val="50000"/>
                  </a:schemeClr>
                </a:solidFill>
                <a:latin typeface="Times New Roman" charset="0"/>
                <a:ea typeface="Times New Roman" charset="0"/>
                <a:cs typeface="Times New Roman" charset="0"/>
              </a:rPr>
              <a:t>application’s </a:t>
            </a:r>
            <a:r>
              <a:rPr lang="en-US" sz="1600" smtClean="0">
                <a:solidFill>
                  <a:schemeClr val="bg2">
                    <a:lumMod val="50000"/>
                  </a:schemeClr>
                </a:solidFill>
                <a:latin typeface="Times New Roman" charset="0"/>
                <a:ea typeface="Times New Roman" charset="0"/>
                <a:cs typeface="Times New Roman" charset="0"/>
              </a:rPr>
              <a:t>header*</a:t>
            </a:r>
            <a:endParaRPr lang="en-US" sz="1600">
              <a:solidFill>
                <a:schemeClr val="bg2">
                  <a:lumMod val="50000"/>
                </a:schemeClr>
              </a:solidFill>
              <a:latin typeface="Times New Roman" charset="0"/>
              <a:ea typeface="Times New Roman" charset="0"/>
              <a:cs typeface="Times New Roman" charset="0"/>
            </a:endParaRPr>
          </a:p>
          <a:p>
            <a:pPr fontAlgn="base"/>
            <a:r>
              <a:rPr lang="en-US" sz="1600">
                <a:solidFill>
                  <a:schemeClr val="bg2">
                    <a:lumMod val="50000"/>
                  </a:schemeClr>
                </a:solidFill>
                <a:latin typeface="Times New Roman" charset="0"/>
                <a:ea typeface="Times New Roman" charset="0"/>
                <a:cs typeface="Times New Roman" charset="0"/>
              </a:rPr>
              <a:t>User Story #671 – Create Social Media Footer</a:t>
            </a:r>
          </a:p>
          <a:p>
            <a:pPr fontAlgn="base"/>
            <a:r>
              <a:rPr lang="en-US" sz="1600">
                <a:solidFill>
                  <a:schemeClr val="bg2">
                    <a:lumMod val="50000"/>
                  </a:schemeClr>
                </a:solidFill>
                <a:latin typeface="Times New Roman" charset="0"/>
                <a:ea typeface="Times New Roman" charset="0"/>
                <a:cs typeface="Times New Roman" charset="0"/>
              </a:rPr>
              <a:t>User Story #672 – Create Home page</a:t>
            </a:r>
          </a:p>
          <a:p>
            <a:pPr fontAlgn="base"/>
            <a:r>
              <a:rPr lang="en-US" sz="1600">
                <a:solidFill>
                  <a:schemeClr val="bg2">
                    <a:lumMod val="50000"/>
                  </a:schemeClr>
                </a:solidFill>
                <a:latin typeface="Times New Roman" charset="0"/>
                <a:ea typeface="Times New Roman" charset="0"/>
                <a:cs typeface="Times New Roman" charset="0"/>
              </a:rPr>
              <a:t>User Story #673 – Create Key </a:t>
            </a:r>
            <a:r>
              <a:rPr lang="en-US" sz="1600">
                <a:solidFill>
                  <a:schemeClr val="bg2">
                    <a:lumMod val="50000"/>
                  </a:schemeClr>
                </a:solidFill>
                <a:latin typeface="Times New Roman" charset="0"/>
                <a:ea typeface="Times New Roman" charset="0"/>
                <a:cs typeface="Times New Roman" charset="0"/>
              </a:rPr>
              <a:t>Challenge </a:t>
            </a:r>
            <a:r>
              <a:rPr lang="en-US" sz="1600" smtClean="0">
                <a:solidFill>
                  <a:schemeClr val="bg2">
                    <a:lumMod val="50000"/>
                  </a:schemeClr>
                </a:solidFill>
                <a:latin typeface="Times New Roman" charset="0"/>
                <a:ea typeface="Times New Roman" charset="0"/>
                <a:cs typeface="Times New Roman" charset="0"/>
              </a:rPr>
              <a:t>page*</a:t>
            </a:r>
            <a:endParaRPr lang="en-US" sz="1600">
              <a:solidFill>
                <a:schemeClr val="bg2">
                  <a:lumMod val="50000"/>
                </a:schemeClr>
              </a:solidFill>
              <a:latin typeface="Times New Roman" charset="0"/>
              <a:ea typeface="Times New Roman" charset="0"/>
              <a:cs typeface="Times New Roman" charset="0"/>
            </a:endParaRPr>
          </a:p>
          <a:p>
            <a:pPr fontAlgn="base"/>
            <a:r>
              <a:rPr lang="en-US" sz="1600">
                <a:solidFill>
                  <a:schemeClr val="bg2">
                    <a:lumMod val="50000"/>
                  </a:schemeClr>
                </a:solidFill>
                <a:latin typeface="Times New Roman" charset="0"/>
                <a:ea typeface="Times New Roman" charset="0"/>
                <a:cs typeface="Times New Roman" charset="0"/>
              </a:rPr>
              <a:t>User Story #674 – Create Mini Challenge page</a:t>
            </a:r>
          </a:p>
          <a:p>
            <a:pPr fontAlgn="base"/>
            <a:r>
              <a:rPr lang="en-US" sz="1600">
                <a:solidFill>
                  <a:schemeClr val="bg2">
                    <a:lumMod val="50000"/>
                  </a:schemeClr>
                </a:solidFill>
                <a:latin typeface="Times New Roman" charset="0"/>
                <a:ea typeface="Times New Roman" charset="0"/>
                <a:cs typeface="Times New Roman" charset="0"/>
              </a:rPr>
              <a:t>User Story #675 – Create Previous Winners page</a:t>
            </a:r>
          </a:p>
          <a:p>
            <a:pPr fontAlgn="base"/>
            <a:r>
              <a:rPr lang="en-US" sz="1600">
                <a:solidFill>
                  <a:schemeClr val="bg2">
                    <a:lumMod val="50000"/>
                  </a:schemeClr>
                </a:solidFill>
                <a:latin typeface="Times New Roman" charset="0"/>
                <a:ea typeface="Times New Roman" charset="0"/>
                <a:cs typeface="Times New Roman" charset="0"/>
              </a:rPr>
              <a:t>User Story #676 – Create Water Watch page</a:t>
            </a:r>
          </a:p>
          <a:p>
            <a:pPr marL="69850" marR="0" lvl="0" indent="0" algn="l" rtl="0">
              <a:lnSpc>
                <a:spcPct val="115000"/>
              </a:lnSpc>
              <a:spcBef>
                <a:spcPts val="0"/>
              </a:spcBef>
              <a:spcAft>
                <a:spcPts val="0"/>
              </a:spcAft>
              <a:buSzPts val="2500"/>
              <a:buNone/>
            </a:pPr>
            <a:endParaRPr/>
          </a:p>
        </p:txBody>
      </p:sp>
      <p:sp>
        <p:nvSpPr>
          <p:cNvPr id="2" name="Text Placeholder 1"/>
          <p:cNvSpPr>
            <a:spLocks noGrp="1"/>
          </p:cNvSpPr>
          <p:nvPr>
            <p:ph type="body" idx="2"/>
          </p:nvPr>
        </p:nvSpPr>
        <p:spPr/>
        <p:txBody>
          <a:bodyPr/>
          <a:lstStyle/>
          <a:p>
            <a:pPr fontAlgn="base"/>
            <a:r>
              <a:rPr lang="en-US" sz="1600">
                <a:solidFill>
                  <a:schemeClr val="bg2">
                    <a:lumMod val="50000"/>
                  </a:schemeClr>
                </a:solidFill>
                <a:latin typeface="Times New Roman" charset="0"/>
                <a:ea typeface="Times New Roman" charset="0"/>
                <a:cs typeface="Times New Roman" charset="0"/>
              </a:rPr>
              <a:t>User Story #677 - Create Sea Level Rise page</a:t>
            </a:r>
          </a:p>
          <a:p>
            <a:pPr fontAlgn="base"/>
            <a:r>
              <a:rPr lang="en-US" sz="1600">
                <a:solidFill>
                  <a:schemeClr val="bg2">
                    <a:lumMod val="50000"/>
                  </a:schemeClr>
                </a:solidFill>
                <a:latin typeface="Times New Roman" charset="0"/>
                <a:ea typeface="Times New Roman" charset="0"/>
                <a:cs typeface="Times New Roman" charset="0"/>
              </a:rPr>
              <a:t>User Story #678 – Create Reef </a:t>
            </a:r>
            <a:r>
              <a:rPr lang="en-US" sz="1600">
                <a:solidFill>
                  <a:schemeClr val="bg2">
                    <a:lumMod val="50000"/>
                  </a:schemeClr>
                </a:solidFill>
                <a:latin typeface="Times New Roman" charset="0"/>
                <a:ea typeface="Times New Roman" charset="0"/>
                <a:cs typeface="Times New Roman" charset="0"/>
              </a:rPr>
              <a:t>Restoration </a:t>
            </a:r>
            <a:r>
              <a:rPr lang="en-US" sz="1600" smtClean="0">
                <a:solidFill>
                  <a:schemeClr val="bg2">
                    <a:lumMod val="50000"/>
                  </a:schemeClr>
                </a:solidFill>
                <a:latin typeface="Times New Roman" charset="0"/>
                <a:ea typeface="Times New Roman" charset="0"/>
                <a:cs typeface="Times New Roman" charset="0"/>
              </a:rPr>
              <a:t>page*</a:t>
            </a:r>
            <a:endParaRPr lang="en-US" sz="1600">
              <a:solidFill>
                <a:schemeClr val="bg2">
                  <a:lumMod val="50000"/>
                </a:schemeClr>
              </a:solidFill>
              <a:latin typeface="Times New Roman" charset="0"/>
              <a:ea typeface="Times New Roman" charset="0"/>
              <a:cs typeface="Times New Roman" charset="0"/>
            </a:endParaRPr>
          </a:p>
          <a:p>
            <a:pPr fontAlgn="base"/>
            <a:r>
              <a:rPr lang="en-US" sz="1600">
                <a:solidFill>
                  <a:schemeClr val="bg2">
                    <a:lumMod val="50000"/>
                  </a:schemeClr>
                </a:solidFill>
                <a:latin typeface="Times New Roman" charset="0"/>
                <a:ea typeface="Times New Roman" charset="0"/>
                <a:cs typeface="Times New Roman" charset="0"/>
              </a:rPr>
              <a:t>User Story #679 – Create Lecture Series page</a:t>
            </a:r>
          </a:p>
          <a:p>
            <a:pPr fontAlgn="base"/>
            <a:r>
              <a:rPr lang="en-US" sz="1600">
                <a:solidFill>
                  <a:schemeClr val="bg2">
                    <a:lumMod val="50000"/>
                  </a:schemeClr>
                </a:solidFill>
                <a:latin typeface="Times New Roman" charset="0"/>
                <a:ea typeface="Times New Roman" charset="0"/>
                <a:cs typeface="Times New Roman" charset="0"/>
              </a:rPr>
              <a:t>User Story #680 – Create Field Activities page</a:t>
            </a:r>
          </a:p>
          <a:p>
            <a:pPr fontAlgn="base"/>
            <a:r>
              <a:rPr lang="en-US" sz="1600">
                <a:solidFill>
                  <a:schemeClr val="bg2">
                    <a:lumMod val="50000"/>
                  </a:schemeClr>
                </a:solidFill>
                <a:latin typeface="Times New Roman" charset="0"/>
                <a:ea typeface="Times New Roman" charset="0"/>
                <a:cs typeface="Times New Roman" charset="0"/>
              </a:rPr>
              <a:t>User Story #681 – Create </a:t>
            </a:r>
            <a:r>
              <a:rPr lang="en-US" sz="1600">
                <a:solidFill>
                  <a:schemeClr val="bg2">
                    <a:lumMod val="50000"/>
                  </a:schemeClr>
                </a:solidFill>
                <a:latin typeface="Times New Roman" charset="0"/>
                <a:ea typeface="Times New Roman" charset="0"/>
                <a:cs typeface="Times New Roman" charset="0"/>
              </a:rPr>
              <a:t>Biomes </a:t>
            </a:r>
            <a:r>
              <a:rPr lang="en-US" sz="1600" smtClean="0">
                <a:solidFill>
                  <a:schemeClr val="bg2">
                    <a:lumMod val="50000"/>
                  </a:schemeClr>
                </a:solidFill>
                <a:latin typeface="Times New Roman" charset="0"/>
                <a:ea typeface="Times New Roman" charset="0"/>
                <a:cs typeface="Times New Roman" charset="0"/>
              </a:rPr>
              <a:t>page*</a:t>
            </a:r>
            <a:endParaRPr lang="en-US" sz="1600">
              <a:solidFill>
                <a:schemeClr val="bg2">
                  <a:lumMod val="50000"/>
                </a:schemeClr>
              </a:solidFill>
              <a:latin typeface="Times New Roman" charset="0"/>
              <a:ea typeface="Times New Roman" charset="0"/>
              <a:cs typeface="Times New Roman" charset="0"/>
            </a:endParaRPr>
          </a:p>
          <a:p>
            <a:pPr fontAlgn="base"/>
            <a:r>
              <a:rPr lang="en-US" sz="1600">
                <a:solidFill>
                  <a:schemeClr val="bg2">
                    <a:lumMod val="50000"/>
                  </a:schemeClr>
                </a:solidFill>
                <a:latin typeface="Times New Roman" charset="0"/>
                <a:ea typeface="Times New Roman" charset="0"/>
                <a:cs typeface="Times New Roman" charset="0"/>
              </a:rPr>
              <a:t>User Story #682 – Create Our </a:t>
            </a:r>
            <a:r>
              <a:rPr lang="en-US" sz="1600">
                <a:solidFill>
                  <a:schemeClr val="bg2">
                    <a:lumMod val="50000"/>
                  </a:schemeClr>
                </a:solidFill>
                <a:latin typeface="Times New Roman" charset="0"/>
                <a:ea typeface="Times New Roman" charset="0"/>
                <a:cs typeface="Times New Roman" charset="0"/>
              </a:rPr>
              <a:t>Partners </a:t>
            </a:r>
            <a:r>
              <a:rPr lang="en-US" sz="1600" smtClean="0">
                <a:solidFill>
                  <a:schemeClr val="bg2">
                    <a:lumMod val="50000"/>
                  </a:schemeClr>
                </a:solidFill>
                <a:latin typeface="Times New Roman" charset="0"/>
                <a:ea typeface="Times New Roman" charset="0"/>
                <a:cs typeface="Times New Roman" charset="0"/>
              </a:rPr>
              <a:t>page*</a:t>
            </a:r>
            <a:endParaRPr lang="en-US" sz="1600">
              <a:solidFill>
                <a:schemeClr val="bg2">
                  <a:lumMod val="50000"/>
                </a:schemeClr>
              </a:solidFill>
              <a:latin typeface="Times New Roman" charset="0"/>
              <a:ea typeface="Times New Roman" charset="0"/>
              <a:cs typeface="Times New Roman" charset="0"/>
            </a:endParaRPr>
          </a:p>
          <a:p>
            <a:pPr fontAlgn="base"/>
            <a:r>
              <a:rPr lang="en-US" sz="1600">
                <a:solidFill>
                  <a:schemeClr val="bg2">
                    <a:lumMod val="50000"/>
                  </a:schemeClr>
                </a:solidFill>
                <a:latin typeface="Times New Roman" charset="0"/>
                <a:ea typeface="Times New Roman" charset="0"/>
                <a:cs typeface="Times New Roman" charset="0"/>
              </a:rPr>
              <a:t>User Story #693 – Create Reef Restoration – Dive </a:t>
            </a:r>
            <a:r>
              <a:rPr lang="en-US" sz="1600">
                <a:solidFill>
                  <a:schemeClr val="bg2">
                    <a:lumMod val="50000"/>
                  </a:schemeClr>
                </a:solidFill>
                <a:latin typeface="Times New Roman" charset="0"/>
                <a:ea typeface="Times New Roman" charset="0"/>
                <a:cs typeface="Times New Roman" charset="0"/>
              </a:rPr>
              <a:t>Trip </a:t>
            </a:r>
            <a:r>
              <a:rPr lang="en-US" sz="1600" smtClean="0">
                <a:solidFill>
                  <a:schemeClr val="bg2">
                    <a:lumMod val="50000"/>
                  </a:schemeClr>
                </a:solidFill>
                <a:latin typeface="Times New Roman" charset="0"/>
                <a:ea typeface="Times New Roman" charset="0"/>
                <a:cs typeface="Times New Roman" charset="0"/>
              </a:rPr>
              <a:t>page*</a:t>
            </a:r>
            <a:endParaRPr lang="en-US" sz="1600">
              <a:solidFill>
                <a:schemeClr val="bg2">
                  <a:lumMod val="50000"/>
                </a:schemeClr>
              </a:solidFill>
              <a:latin typeface="Times New Roman" charset="0"/>
              <a:ea typeface="Times New Roman" charset="0"/>
              <a:cs typeface="Times New Roman" charset="0"/>
            </a:endParaRPr>
          </a:p>
          <a:p>
            <a:pPr fontAlgn="base"/>
            <a:r>
              <a:rPr lang="en-US" sz="1600">
                <a:solidFill>
                  <a:schemeClr val="bg2">
                    <a:lumMod val="50000"/>
                  </a:schemeClr>
                </a:solidFill>
                <a:latin typeface="Times New Roman" charset="0"/>
                <a:ea typeface="Times New Roman" charset="0"/>
                <a:cs typeface="Times New Roman" charset="0"/>
              </a:rPr>
              <a:t>User Story #712 – Expand CSP Lab</a:t>
            </a:r>
          </a:p>
          <a:p>
            <a:pPr fontAlgn="base"/>
            <a:r>
              <a:rPr lang="en-US" sz="1600">
                <a:solidFill>
                  <a:schemeClr val="bg2">
                    <a:lumMod val="50000"/>
                  </a:schemeClr>
                </a:solidFill>
                <a:latin typeface="Times New Roman" charset="0"/>
                <a:ea typeface="Times New Roman" charset="0"/>
                <a:cs typeface="Times New Roman" charset="0"/>
              </a:rPr>
              <a:t>User Story #713 – Create Reusable Frameworks and Organize Code</a:t>
            </a:r>
          </a:p>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i="0" u="none" strike="noStrike" cap="none">
                <a:solidFill>
                  <a:srgbClr val="001D4D"/>
                </a:solidFill>
                <a:latin typeface="Times New Roman"/>
                <a:ea typeface="Times New Roman"/>
                <a:cs typeface="Times New Roman"/>
                <a:sym typeface="Times New Roman"/>
              </a:rPr>
              <a:t>User Stor</a:t>
            </a:r>
            <a:r>
              <a:rPr lang="en-US" sz="4000" b="1">
                <a:latin typeface="Times New Roman"/>
                <a:ea typeface="Times New Roman"/>
                <a:cs typeface="Times New Roman"/>
                <a:sym typeface="Times New Roman"/>
              </a:rPr>
              <a:t>y #668 - Create Navigation page</a:t>
            </a:r>
            <a:endParaRPr sz="4000" b="1">
              <a:latin typeface="Times New Roman"/>
              <a:ea typeface="Times New Roman"/>
              <a:cs typeface="Times New Roman"/>
              <a:sym typeface="Times New Roman"/>
            </a:endParaRPr>
          </a:p>
        </p:txBody>
      </p:sp>
      <p:sp>
        <p:nvSpPr>
          <p:cNvPr id="136" name="Shape 136"/>
          <p:cNvSpPr txBox="1">
            <a:spLocks noGrp="1"/>
          </p:cNvSpPr>
          <p:nvPr>
            <p:ph type="body" idx="1"/>
          </p:nvPr>
        </p:nvSpPr>
        <p:spPr>
          <a:xfrm>
            <a:off x="779475" y="1425725"/>
            <a:ext cx="5301000" cy="4611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b="1">
                <a:solidFill>
                  <a:srgbClr val="000000"/>
                </a:solidFill>
                <a:latin typeface="Times New Roman"/>
                <a:ea typeface="Times New Roman"/>
                <a:cs typeface="Times New Roman"/>
                <a:sym typeface="Times New Roman"/>
              </a:rPr>
              <a:t>Description:</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As a user, I want a navigation page that can be accessed through every main page, so that I can access the main components of the app with ease.</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a:solidFill>
                  <a:srgbClr val="000000"/>
                </a:solidFill>
                <a:latin typeface="Times New Roman"/>
                <a:ea typeface="Times New Roman"/>
                <a:cs typeface="Times New Roman"/>
                <a:sym typeface="Times New Roman"/>
              </a:rPr>
              <a:t> </a:t>
            </a:r>
            <a:endParaRPr sz="1500">
              <a:solidFill>
                <a:srgbClr val="000000"/>
              </a:solidFill>
              <a:latin typeface="Times New Roman"/>
              <a:ea typeface="Times New Roman"/>
              <a:cs typeface="Times New Roman"/>
              <a:sym typeface="Times New Roman"/>
            </a:endParaRPr>
          </a:p>
          <a:p>
            <a:pPr marL="0" lvl="0" indent="0" rtl="0">
              <a:spcBef>
                <a:spcPts val="0"/>
              </a:spcBef>
              <a:spcAft>
                <a:spcPts val="0"/>
              </a:spcAft>
              <a:buNone/>
            </a:pPr>
            <a:r>
              <a:rPr lang="en-US" sz="1500" b="1">
                <a:solidFill>
                  <a:srgbClr val="000000"/>
                </a:solidFill>
                <a:latin typeface="Times New Roman"/>
                <a:ea typeface="Times New Roman"/>
                <a:cs typeface="Times New Roman"/>
                <a:sym typeface="Times New Roman"/>
              </a:rPr>
              <a:t>Acceptance Criteria:</a:t>
            </a:r>
            <a:endParaRPr sz="1500" b="1">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Navigation page should show into view when the user presses the menu header button</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When any parent element, that contains child elements, is pressed the child elements should slide/expand downward</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Every parent elements that contains child elements, should have a downwards arrow to the right of them</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Elements should show a small icon to their left to help users visualize the different elements</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When the navigation menu is initially showed it should only show parent elements</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Navigation page should be vertically scrollable</a:t>
            </a:r>
            <a:endParaRPr sz="1500">
              <a:solidFill>
                <a:srgbClr val="000000"/>
              </a:solidFill>
              <a:latin typeface="Times New Roman"/>
              <a:ea typeface="Times New Roman"/>
              <a:cs typeface="Times New Roman"/>
              <a:sym typeface="Times New Roman"/>
            </a:endParaRPr>
          </a:p>
          <a:p>
            <a:pPr marL="457200" lvl="0" indent="-323850" rtl="0">
              <a:spcBef>
                <a:spcPts val="0"/>
              </a:spcBef>
              <a:spcAft>
                <a:spcPts val="0"/>
              </a:spcAft>
              <a:buClr>
                <a:srgbClr val="000000"/>
              </a:buClr>
              <a:buSzPts val="1500"/>
              <a:buFont typeface="Times New Roman"/>
              <a:buAutoNum type="arabicPeriod"/>
            </a:pPr>
            <a:r>
              <a:rPr lang="en-US" sz="1500">
                <a:solidFill>
                  <a:srgbClr val="000000"/>
                </a:solidFill>
                <a:latin typeface="Times New Roman"/>
                <a:ea typeface="Times New Roman"/>
                <a:cs typeface="Times New Roman"/>
                <a:sym typeface="Times New Roman"/>
              </a:rPr>
              <a:t>The header button should have the “Back” text and take the user to the previously visited page when pressed</a:t>
            </a:r>
            <a:endParaRPr sz="150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sz="1500">
              <a:latin typeface="Times New Roman"/>
              <a:ea typeface="Times New Roman"/>
              <a:cs typeface="Times New Roman"/>
              <a:sym typeface="Times New Roman"/>
            </a:endParaRPr>
          </a:p>
        </p:txBody>
      </p:sp>
      <p:pic>
        <p:nvPicPr>
          <p:cNvPr id="137" name="Shape 137"/>
          <p:cNvPicPr preferRelativeResize="0"/>
          <p:nvPr/>
        </p:nvPicPr>
        <p:blipFill>
          <a:blip r:embed="rId3">
            <a:alphaModFix/>
          </a:blip>
          <a:stretch>
            <a:fillRect/>
          </a:stretch>
        </p:blipFill>
        <p:spPr>
          <a:xfrm>
            <a:off x="6080501" y="1425600"/>
            <a:ext cx="2282374" cy="4611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779463" y="381000"/>
            <a:ext cx="7583400" cy="10446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4000" b="1">
                <a:latin typeface="Times New Roman"/>
                <a:ea typeface="Times New Roman"/>
                <a:cs typeface="Times New Roman"/>
                <a:sym typeface="Times New Roman"/>
              </a:rPr>
              <a:t>Class Diagram</a:t>
            </a:r>
            <a:endParaRPr sz="4000" b="1">
              <a:latin typeface="Times New Roman"/>
              <a:ea typeface="Times New Roman"/>
              <a:cs typeface="Times New Roman"/>
              <a:sym typeface="Times New Roman"/>
            </a:endParaRPr>
          </a:p>
        </p:txBody>
      </p:sp>
      <p:pic>
        <p:nvPicPr>
          <p:cNvPr id="144" name="Shape 144"/>
          <p:cNvPicPr preferRelativeResize="0"/>
          <p:nvPr/>
        </p:nvPicPr>
        <p:blipFill>
          <a:blip r:embed="rId3">
            <a:alphaModFix/>
          </a:blip>
          <a:stretch>
            <a:fillRect/>
          </a:stretch>
        </p:blipFill>
        <p:spPr>
          <a:xfrm>
            <a:off x="779475" y="1425600"/>
            <a:ext cx="7583400" cy="4417100"/>
          </a:xfrm>
          <a:prstGeom prst="rect">
            <a:avLst/>
          </a:prstGeom>
          <a:noFill/>
          <a:ln>
            <a:noFill/>
          </a:ln>
        </p:spPr>
      </p:pic>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4180</Words>
  <Application>Microsoft Macintosh PowerPoint</Application>
  <PresentationFormat>On-screen Show (4:3)</PresentationFormat>
  <Paragraphs>427</Paragraphs>
  <Slides>34</Slides>
  <Notes>34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Open Sans</vt:lpstr>
      <vt:lpstr>Trebuchet MS</vt:lpstr>
      <vt:lpstr>Noto Sans Symbols</vt:lpstr>
      <vt:lpstr>Arial</vt:lpstr>
      <vt:lpstr>Times New Roman</vt:lpstr>
      <vt:lpstr>PT Sans Narrow</vt:lpstr>
      <vt:lpstr>Calibri</vt:lpstr>
      <vt:lpstr>Tropic</vt:lpstr>
      <vt:lpstr> Citizen Scientist Project iOS  Application 1.0   Team Members: Emmanuel Malave, David Gonzalez  Product Owner: Nathan Moyer Instructor: Masoud Sadjadi  School of Computing and Information Sciences Florida International University</vt:lpstr>
      <vt:lpstr>Project’s Purpose </vt:lpstr>
      <vt:lpstr>Semester’s Goals</vt:lpstr>
      <vt:lpstr>Project Use Case Diagram</vt:lpstr>
      <vt:lpstr>Use Case Focused Example</vt:lpstr>
      <vt:lpstr>System Design: Architecture</vt:lpstr>
      <vt:lpstr>User Stories </vt:lpstr>
      <vt:lpstr>User Story #668 - Create Navigation page</vt:lpstr>
      <vt:lpstr>Class Diagram</vt:lpstr>
      <vt:lpstr>Sequence Diagram</vt:lpstr>
      <vt:lpstr>User Story #669 Create About Us page</vt:lpstr>
      <vt:lpstr>User Story #670 - Create application’s header </vt:lpstr>
      <vt:lpstr>User Story #671 – Social Media Footer</vt:lpstr>
      <vt:lpstr>Class Diagram</vt:lpstr>
      <vt:lpstr>User Story #672 – Create Home page</vt:lpstr>
      <vt:lpstr>Class Diagram</vt:lpstr>
      <vt:lpstr>Sequence Diagram</vt:lpstr>
      <vt:lpstr>User Story #673 - Create Key Challenge page</vt:lpstr>
      <vt:lpstr>User Story #674 – Create Mini Challenge page </vt:lpstr>
      <vt:lpstr>Class Diagram</vt:lpstr>
      <vt:lpstr>User Story #675 – Create Previous Winners page</vt:lpstr>
      <vt:lpstr>User Story #676 – Create Water Watch page</vt:lpstr>
      <vt:lpstr>Class Diagram</vt:lpstr>
      <vt:lpstr>User Story #677 – Create Sea Level Rise page</vt:lpstr>
      <vt:lpstr>User Story #678 - Create Reef Restoration page</vt:lpstr>
      <vt:lpstr>User Story #679 – Create Lecture Series page </vt:lpstr>
      <vt:lpstr>User Story #680 – Create Field Activities page </vt:lpstr>
      <vt:lpstr>User Story #681 Create Our Biomes page</vt:lpstr>
      <vt:lpstr>User Story #682 Create Our Partners page</vt:lpstr>
      <vt:lpstr>User Story #693 - Create Reef Restoration - Dive Trip page</vt:lpstr>
      <vt:lpstr>User Story #712 – Expand CSP Lab</vt:lpstr>
      <vt:lpstr>Test Case Example</vt:lpstr>
      <vt:lpstr>Summary</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Citizen Scientist Project iOS  Application 1.0   Team Members: Emmanuel Malave, David Gonzalez  Product Owner: Nathan Moyer Instructor: Masoud Sadjadi  School of Computing and Information Sciences Florida International University</dc:title>
  <cp:lastModifiedBy>Microsoft Office User</cp:lastModifiedBy>
  <cp:revision>2</cp:revision>
  <dcterms:modified xsi:type="dcterms:W3CDTF">2018-04-26T23:43:45Z</dcterms:modified>
</cp:coreProperties>
</file>